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0"/>
  </p:notesMasterIdLst>
  <p:sldIdLst>
    <p:sldId id="259" r:id="rId2"/>
    <p:sldId id="260" r:id="rId3"/>
    <p:sldId id="257" r:id="rId4"/>
    <p:sldId id="258" r:id="rId5"/>
    <p:sldId id="256" r:id="rId6"/>
    <p:sldId id="261" r:id="rId7"/>
    <p:sldId id="263" r:id="rId8"/>
    <p:sldId id="262" r:id="rId9"/>
  </p:sldIdLst>
  <p:sldSz cx="12192000" cy="6858000"/>
  <p:notesSz cx="6858000" cy="9144000"/>
  <p:embeddedFontLst>
    <p:embeddedFont>
      <p:font typeface="Pretendard Light" panose="02000403000000020004" pitchFamily="50" charset="-127"/>
      <p:regular r:id="rId11"/>
    </p:embeddedFont>
    <p:embeddedFont>
      <p:font typeface="Pretendard" panose="02000503000000020004" pitchFamily="50" charset="-127"/>
      <p:regular r:id="rId12"/>
      <p:bold r:id="rId13"/>
    </p:embeddedFont>
    <p:embeddedFont>
      <p:font typeface="Pretendard SemiBold" panose="02000703000000020004" pitchFamily="50" charset="-127"/>
      <p:bold r:id="rId14"/>
    </p:embeddedFont>
    <p:embeddedFont>
      <p:font typeface="맑은 고딕" panose="020B0503020000020004" pitchFamily="50" charset="-127"/>
      <p:regular r:id="rId15"/>
      <p:bold r:id="rId16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021" autoAdjust="0"/>
    <p:restoredTop sz="82503" autoAdjust="0"/>
  </p:normalViewPr>
  <p:slideViewPr>
    <p:cSldViewPr snapToGrid="0">
      <p:cViewPr>
        <p:scale>
          <a:sx n="66" d="100"/>
          <a:sy n="66" d="100"/>
        </p:scale>
        <p:origin x="-336" y="57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6.fntdata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font" Target="fonts/font5.fntdata"/><Relationship Id="rId10" Type="http://schemas.openxmlformats.org/officeDocument/2006/relationships/notesMaster" Target="notesMasters/notesMaster1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/Relationships>
</file>

<file path=ppt/media/image1.png>
</file>

<file path=ppt/media/image10.png>
</file>

<file path=ppt/media/image11.jpg>
</file>

<file path=ppt/media/image12.jpg>
</file>

<file path=ppt/media/image13.png>
</file>

<file path=ppt/media/image14.jpg>
</file>

<file path=ppt/media/image15.png>
</file>

<file path=ppt/media/image16.jpg>
</file>

<file path=ppt/media/image17.png>
</file>

<file path=ppt/media/image18.png>
</file>

<file path=ppt/media/image2.png>
</file>

<file path=ppt/media/image3.png>
</file>

<file path=ppt/media/image4.png>
</file>

<file path=ppt/media/image5.jp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337389E-6C01-47AA-BB62-B5C00A991CE7}" type="datetimeFigureOut">
              <a:rPr lang="ko-KR" altLang="en-US" smtClean="0"/>
              <a:t>2024-10-02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7422858-AA95-4C6E-B969-E9DDB9D9EF5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263529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7422858-AA95-4C6E-B969-E9DDB9D9EF5E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0481673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7422858-AA95-4C6E-B969-E9DDB9D9EF5E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9400739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b="1" dirty="0"/>
              <a:t>모델 학습 요약 </a:t>
            </a:r>
            <a:r>
              <a:rPr lang="en-US" altLang="ko-KR" b="1" dirty="0"/>
              <a:t>(YOLOv8)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ko-KR" altLang="en-US" b="1" dirty="0"/>
              <a:t>총 학습 </a:t>
            </a:r>
            <a:r>
              <a:rPr lang="ko-KR" altLang="en-US" b="1" dirty="0" err="1"/>
              <a:t>에포크</a:t>
            </a:r>
            <a:r>
              <a:rPr lang="en-US" altLang="ko-KR" b="1" dirty="0"/>
              <a:t>(Epochs)</a:t>
            </a:r>
            <a:r>
              <a:rPr lang="en-US" altLang="ko-KR" dirty="0"/>
              <a:t>: 50 </a:t>
            </a:r>
            <a:r>
              <a:rPr lang="ko-KR" altLang="en-US" dirty="0" err="1"/>
              <a:t>에포크</a:t>
            </a:r>
            <a:endParaRPr lang="ko-KR" alt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ko-KR" altLang="en-US" b="1" dirty="0"/>
              <a:t>학습 시간</a:t>
            </a:r>
            <a:r>
              <a:rPr lang="en-US" altLang="ko-KR" dirty="0"/>
              <a:t>: 0.769</a:t>
            </a:r>
            <a:r>
              <a:rPr lang="ko-KR" altLang="en-US" dirty="0"/>
              <a:t>시간 </a:t>
            </a:r>
            <a:r>
              <a:rPr lang="en-US" altLang="ko-KR" dirty="0"/>
              <a:t>(</a:t>
            </a:r>
            <a:r>
              <a:rPr lang="ko-KR" altLang="en-US" dirty="0"/>
              <a:t>약 </a:t>
            </a:r>
            <a:r>
              <a:rPr lang="en-US" altLang="ko-KR" dirty="0"/>
              <a:t>46</a:t>
            </a:r>
            <a:r>
              <a:rPr lang="ko-KR" altLang="en-US" dirty="0"/>
              <a:t>분</a:t>
            </a:r>
            <a:r>
              <a:rPr lang="en-US" altLang="ko-KR" dirty="0"/>
              <a:t>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altLang="ko-KR" b="1" dirty="0"/>
              <a:t>Optimizer (</a:t>
            </a:r>
            <a:r>
              <a:rPr lang="ko-KR" altLang="en-US" b="1" dirty="0"/>
              <a:t>최적화기</a:t>
            </a:r>
            <a:r>
              <a:rPr lang="en-US" altLang="ko-KR" b="1" dirty="0"/>
              <a:t>)</a:t>
            </a:r>
            <a:r>
              <a:rPr lang="en-US" altLang="ko-KR" dirty="0"/>
              <a:t>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ko-KR" altLang="en-US" dirty="0"/>
              <a:t>학습이 완료된 후</a:t>
            </a:r>
            <a:r>
              <a:rPr lang="en-US" altLang="ko-KR" dirty="0"/>
              <a:t>, </a:t>
            </a:r>
            <a:r>
              <a:rPr lang="ko-KR" altLang="en-US" dirty="0"/>
              <a:t>최적화기는 모델에서 제거되었습니다</a:t>
            </a:r>
            <a:r>
              <a:rPr lang="en-US" altLang="ko-KR" dirty="0"/>
              <a:t>(Optimizer stripped). </a:t>
            </a:r>
            <a:r>
              <a:rPr lang="ko-KR" altLang="en-US" dirty="0"/>
              <a:t>이는 모델 크기를 줄이기 위한 처리로</a:t>
            </a:r>
            <a:r>
              <a:rPr lang="en-US" altLang="ko-KR" dirty="0"/>
              <a:t>, </a:t>
            </a:r>
            <a:r>
              <a:rPr lang="ko-KR" altLang="en-US" dirty="0"/>
              <a:t>최종적으로 모델의 크기는 </a:t>
            </a:r>
            <a:r>
              <a:rPr lang="en-US" altLang="ko-KR" b="1" dirty="0"/>
              <a:t>6.2MB</a:t>
            </a:r>
            <a:r>
              <a:rPr lang="ko-KR" altLang="en-US" dirty="0"/>
              <a:t>입니다</a:t>
            </a:r>
            <a:r>
              <a:rPr lang="en-US" altLang="ko-KR" dirty="0"/>
              <a:t>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altLang="ko-KR" dirty="0"/>
          </a:p>
          <a:p>
            <a:r>
              <a:rPr lang="ko-KR" altLang="en-US" b="1" dirty="0"/>
              <a:t>검증 결과 </a:t>
            </a:r>
            <a:r>
              <a:rPr lang="en-US" altLang="ko-KR" b="1" dirty="0"/>
              <a:t>(Best.pt</a:t>
            </a:r>
            <a:r>
              <a:rPr lang="ko-KR" altLang="en-US" b="1" dirty="0"/>
              <a:t>로 평가</a:t>
            </a:r>
            <a:r>
              <a:rPr lang="en-US" altLang="ko-KR" b="1" dirty="0"/>
              <a:t>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ko-KR" altLang="en-US" b="1" dirty="0"/>
              <a:t>모델 정보</a:t>
            </a:r>
            <a:r>
              <a:rPr lang="en-US" altLang="ko-KR" dirty="0"/>
              <a:t>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ko-KR" b="1" dirty="0"/>
              <a:t>168</a:t>
            </a:r>
            <a:r>
              <a:rPr lang="ko-KR" altLang="en-US" b="1" dirty="0"/>
              <a:t>개 레이어</a:t>
            </a:r>
            <a:r>
              <a:rPr lang="en-US" altLang="ko-KR" dirty="0"/>
              <a:t>, </a:t>
            </a:r>
            <a:r>
              <a:rPr lang="en-US" altLang="ko-KR" b="1" dirty="0"/>
              <a:t>3,005,843</a:t>
            </a:r>
            <a:r>
              <a:rPr lang="ko-KR" altLang="en-US" b="1" dirty="0"/>
              <a:t>개 파라미터</a:t>
            </a:r>
            <a:r>
              <a:rPr lang="en-US" altLang="ko-KR" dirty="0"/>
              <a:t>, </a:t>
            </a:r>
            <a:r>
              <a:rPr lang="en-US" altLang="ko-KR" b="1" dirty="0"/>
              <a:t>8.1 GFLOPs</a:t>
            </a:r>
            <a:r>
              <a:rPr lang="ko-KR" altLang="en-US" dirty="0"/>
              <a:t> </a:t>
            </a:r>
            <a:r>
              <a:rPr lang="en-US" altLang="ko-KR" dirty="0"/>
              <a:t>(</a:t>
            </a:r>
            <a:r>
              <a:rPr lang="ko-KR" altLang="en-US" dirty="0" err="1"/>
              <a:t>연산복잡도</a:t>
            </a:r>
            <a:r>
              <a:rPr lang="en-US" altLang="ko-KR" dirty="0"/>
              <a:t>,Floating Point Operations Per Second).</a:t>
            </a:r>
            <a:br>
              <a:rPr lang="en-US" altLang="ko-KR" dirty="0"/>
            </a:br>
            <a:r>
              <a:rPr lang="en-US" altLang="ko-KR" dirty="0"/>
              <a:t>(1</a:t>
            </a:r>
            <a:r>
              <a:rPr lang="ko-KR" altLang="en-US" dirty="0"/>
              <a:t>초에 </a:t>
            </a:r>
            <a:r>
              <a:rPr lang="en-US" altLang="ko-KR" b="1" dirty="0"/>
              <a:t>81</a:t>
            </a:r>
            <a:r>
              <a:rPr lang="ko-KR" altLang="en-US" b="1" dirty="0"/>
              <a:t>억 개의 부동소수점 연산</a:t>
            </a:r>
            <a:r>
              <a:rPr lang="ko-KR" altLang="en-US" dirty="0"/>
              <a:t>을 수행할 수 있다</a:t>
            </a:r>
            <a:r>
              <a:rPr lang="en-US" altLang="ko-KR" dirty="0"/>
              <a:t>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ko-KR" altLang="en-US" dirty="0"/>
              <a:t>모델은 성능을 향상시키기 위해 </a:t>
            </a:r>
            <a:r>
              <a:rPr lang="ko-KR" altLang="en-US" dirty="0" err="1"/>
              <a:t>퓨징된</a:t>
            </a:r>
            <a:r>
              <a:rPr lang="en-US" altLang="ko-KR" dirty="0"/>
              <a:t>(fused) </a:t>
            </a:r>
            <a:r>
              <a:rPr lang="ko-KR" altLang="en-US" dirty="0"/>
              <a:t>상태에서 평가되었습니다</a:t>
            </a:r>
            <a:r>
              <a:rPr lang="en-US" altLang="ko-KR" dirty="0"/>
              <a:t>.</a:t>
            </a:r>
            <a:br>
              <a:rPr lang="en-US" altLang="ko-KR" dirty="0"/>
            </a:br>
            <a:r>
              <a:rPr lang="en-US" altLang="ko-KR" dirty="0"/>
              <a:t>(</a:t>
            </a:r>
            <a:r>
              <a:rPr lang="ko-KR" altLang="en-US" dirty="0"/>
              <a:t>**</a:t>
            </a:r>
            <a:r>
              <a:rPr lang="ko-KR" altLang="en-US" dirty="0" err="1"/>
              <a:t>퓨징</a:t>
            </a:r>
            <a:r>
              <a:rPr lang="en-US" altLang="ko-KR" dirty="0"/>
              <a:t>(Fusion)**</a:t>
            </a:r>
            <a:r>
              <a:rPr lang="ko-KR" altLang="en-US" dirty="0"/>
              <a:t>이란 딥러닝 모델에서 </a:t>
            </a:r>
            <a:r>
              <a:rPr lang="ko-KR" altLang="en-US" b="1" dirty="0"/>
              <a:t>연산을 최적화하기 위해 여러 연산을 하나로 합치는 과정</a:t>
            </a:r>
            <a:r>
              <a:rPr lang="ko-KR" altLang="en-US" dirty="0"/>
              <a:t>을 말합니다</a:t>
            </a:r>
            <a:r>
              <a:rPr lang="en-US" altLang="ko-KR" dirty="0"/>
              <a:t>. </a:t>
            </a:r>
            <a:r>
              <a:rPr lang="ko-KR" altLang="en-US" dirty="0"/>
              <a:t>주로 **레이어 퓨전</a:t>
            </a:r>
            <a:r>
              <a:rPr lang="en-US" altLang="ko-KR" dirty="0"/>
              <a:t>(layer fusion)**</a:t>
            </a:r>
            <a:r>
              <a:rPr lang="ko-KR" altLang="en-US" dirty="0"/>
              <a:t>이라고도 하며</a:t>
            </a:r>
            <a:r>
              <a:rPr lang="en-US" altLang="ko-KR" dirty="0"/>
              <a:t>, </a:t>
            </a:r>
            <a:r>
              <a:rPr lang="ko-KR" altLang="en-US" dirty="0"/>
              <a:t>이것은 연속된 연산을 하나의 연산으로 합쳐 </a:t>
            </a:r>
            <a:r>
              <a:rPr lang="ko-KR" altLang="en-US" b="1" dirty="0"/>
              <a:t>추론 속도를 향상</a:t>
            </a:r>
            <a:r>
              <a:rPr lang="ko-KR" altLang="en-US" dirty="0"/>
              <a:t>시키고 </a:t>
            </a:r>
            <a:r>
              <a:rPr lang="ko-KR" altLang="en-US" b="1" dirty="0"/>
              <a:t>메모리 사용량을 줄이기</a:t>
            </a:r>
            <a:r>
              <a:rPr lang="ko-KR" altLang="en-US" dirty="0"/>
              <a:t> 위해 사용됩니다</a:t>
            </a:r>
            <a:r>
              <a:rPr lang="en-US" altLang="ko-KR" dirty="0"/>
              <a:t>.)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ko-KR" altLang="en-US" b="1" dirty="0"/>
              <a:t>검증 데이터 개수</a:t>
            </a:r>
            <a:r>
              <a:rPr lang="en-US" altLang="ko-KR" dirty="0"/>
              <a:t>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ko-KR" b="1" dirty="0"/>
              <a:t>1296</a:t>
            </a:r>
            <a:r>
              <a:rPr lang="ko-KR" altLang="en-US" b="1" dirty="0"/>
              <a:t>장</a:t>
            </a:r>
            <a:r>
              <a:rPr lang="ko-KR" altLang="en-US" dirty="0"/>
              <a:t>의 이미지와 </a:t>
            </a:r>
            <a:r>
              <a:rPr lang="en-US" altLang="ko-KR" b="1" dirty="0"/>
              <a:t>3385</a:t>
            </a:r>
            <a:r>
              <a:rPr lang="ko-KR" altLang="en-US" b="1" dirty="0"/>
              <a:t>개의 객체 인스턴스</a:t>
            </a:r>
            <a:r>
              <a:rPr lang="ko-KR" altLang="en-US" dirty="0"/>
              <a:t>로 검증</a:t>
            </a:r>
            <a:r>
              <a:rPr lang="en-US" altLang="ko-KR" dirty="0"/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ko-KR" altLang="en-US" b="1" dirty="0"/>
              <a:t>검증 결과</a:t>
            </a:r>
            <a:r>
              <a:rPr lang="en-US" altLang="ko-KR" dirty="0"/>
              <a:t>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ko-KR" b="1" dirty="0"/>
              <a:t>Box Precision (P)</a:t>
            </a:r>
            <a:r>
              <a:rPr lang="en-US" altLang="ko-KR" dirty="0"/>
              <a:t>: 1.0 (100% </a:t>
            </a:r>
            <a:r>
              <a:rPr lang="ko-KR" altLang="en-US" dirty="0"/>
              <a:t>정확도</a:t>
            </a:r>
            <a:r>
              <a:rPr lang="en-US" altLang="ko-KR" dirty="0"/>
              <a:t>)</a:t>
            </a:r>
          </a:p>
          <a:p>
            <a:pPr marL="1143000" lvl="2" indent="-228600">
              <a:buFont typeface="Arial" panose="020B0604020202020204" pitchFamily="34" charset="0"/>
              <a:buChar char="•"/>
            </a:pPr>
            <a:r>
              <a:rPr lang="ko-KR" altLang="en-US" dirty="0"/>
              <a:t>모델이 예측한 </a:t>
            </a:r>
            <a:r>
              <a:rPr lang="ko-KR" altLang="en-US" dirty="0" err="1"/>
              <a:t>바운딩</a:t>
            </a:r>
            <a:r>
              <a:rPr lang="ko-KR" altLang="en-US" dirty="0"/>
              <a:t> 박스 중 실제 객체와 일치하는 비율이 </a:t>
            </a:r>
            <a:r>
              <a:rPr lang="en-US" altLang="ko-KR" dirty="0"/>
              <a:t>100%</a:t>
            </a:r>
            <a:r>
              <a:rPr lang="ko-KR" altLang="en-US" dirty="0"/>
              <a:t>임을 나타냅니다</a:t>
            </a:r>
            <a:r>
              <a:rPr lang="en-US" altLang="ko-KR" dirty="0"/>
              <a:t>.</a:t>
            </a:r>
            <a:br>
              <a:rPr lang="en-US" altLang="ko-KR" dirty="0"/>
            </a:br>
            <a:r>
              <a:rPr lang="en-US" altLang="ko-KR" dirty="0"/>
              <a:t>(</a:t>
            </a:r>
            <a:r>
              <a:rPr lang="ko-KR" altLang="en-US" dirty="0"/>
              <a:t>예측 중 정확하게 맞춘 비율</a:t>
            </a:r>
            <a:r>
              <a:rPr lang="en-US" altLang="ko-KR" dirty="0"/>
              <a:t>)</a:t>
            </a:r>
            <a:br>
              <a:rPr lang="en-US" altLang="ko-KR" dirty="0"/>
            </a:br>
            <a:r>
              <a:rPr lang="en-US" altLang="ko-KR" dirty="0"/>
              <a:t>(</a:t>
            </a:r>
            <a:r>
              <a:rPr lang="ko-KR" altLang="en-US" dirty="0" err="1"/>
              <a:t>오탐</a:t>
            </a:r>
            <a:r>
              <a:rPr lang="ko-KR" altLang="en-US" dirty="0"/>
              <a:t> </a:t>
            </a:r>
            <a:r>
              <a:rPr lang="en-US" altLang="ko-KR" dirty="0"/>
              <a:t>False Positive =</a:t>
            </a:r>
            <a:r>
              <a:rPr lang="ko-KR" altLang="en-US" dirty="0"/>
              <a:t>잘못된 예측 줄일 때 중요 </a:t>
            </a:r>
            <a:r>
              <a:rPr lang="en-US" altLang="ko-KR" dirty="0"/>
              <a:t>ex. </a:t>
            </a:r>
            <a:r>
              <a:rPr lang="ko-KR" altLang="en-US" dirty="0"/>
              <a:t>안전시스템</a:t>
            </a:r>
            <a:r>
              <a:rPr lang="en-US" altLang="ko-KR" dirty="0"/>
              <a:t>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ko-KR" b="1" dirty="0"/>
              <a:t>Recall ®</a:t>
            </a:r>
            <a:r>
              <a:rPr lang="en-US" altLang="ko-KR" dirty="0"/>
              <a:t>: 1.0 (100% </a:t>
            </a:r>
            <a:r>
              <a:rPr lang="ko-KR" altLang="en-US" dirty="0" err="1"/>
              <a:t>재현율</a:t>
            </a:r>
            <a:r>
              <a:rPr lang="en-US" altLang="ko-KR" dirty="0"/>
              <a:t>)</a:t>
            </a:r>
          </a:p>
          <a:p>
            <a:pPr marL="1143000" lvl="2" indent="-228600">
              <a:buFont typeface="Arial" panose="020B0604020202020204" pitchFamily="34" charset="0"/>
              <a:buChar char="•"/>
            </a:pPr>
            <a:r>
              <a:rPr lang="ko-KR" altLang="en-US" dirty="0"/>
              <a:t>실제 객체 중에서 모델이 정확하게 탐지한 비율이 </a:t>
            </a:r>
            <a:r>
              <a:rPr lang="en-US" altLang="ko-KR" dirty="0"/>
              <a:t>100%</a:t>
            </a:r>
            <a:r>
              <a:rPr lang="ko-KR" altLang="en-US" dirty="0"/>
              <a:t>입니다</a:t>
            </a:r>
            <a:r>
              <a:rPr lang="en-US" altLang="ko-KR" dirty="0"/>
              <a:t>.</a:t>
            </a:r>
            <a:br>
              <a:rPr lang="en-US" altLang="ko-KR" dirty="0"/>
            </a:br>
            <a:r>
              <a:rPr lang="en-US" altLang="ko-KR" dirty="0"/>
              <a:t>(</a:t>
            </a:r>
            <a:r>
              <a:rPr lang="ko-KR" altLang="en-US" dirty="0"/>
              <a:t>실제 존재하는 객체 중 모델이 얼마나 많이 비율</a:t>
            </a:r>
            <a:r>
              <a:rPr lang="en-US" altLang="ko-KR" dirty="0"/>
              <a:t>)</a:t>
            </a:r>
            <a:br>
              <a:rPr lang="en-US" altLang="ko-KR" dirty="0"/>
            </a:br>
            <a:r>
              <a:rPr lang="en-US" altLang="ko-KR" dirty="0"/>
              <a:t>(</a:t>
            </a:r>
            <a:r>
              <a:rPr lang="ko-KR" altLang="en-US" dirty="0" err="1"/>
              <a:t>미탐</a:t>
            </a:r>
            <a:r>
              <a:rPr lang="ko-KR" altLang="en-US" dirty="0"/>
              <a:t> </a:t>
            </a:r>
            <a:r>
              <a:rPr lang="en-US" altLang="ko-KR" dirty="0"/>
              <a:t>False Negative </a:t>
            </a:r>
            <a:r>
              <a:rPr lang="ko-KR" altLang="en-US" dirty="0"/>
              <a:t>중요할 때 중요 </a:t>
            </a:r>
            <a:r>
              <a:rPr lang="en-US" altLang="ko-KR" dirty="0"/>
              <a:t>ex. </a:t>
            </a:r>
            <a:r>
              <a:rPr lang="ko-KR" altLang="en-US" dirty="0"/>
              <a:t>의료 진단</a:t>
            </a:r>
            <a:r>
              <a:rPr lang="en-US" altLang="ko-KR" dirty="0"/>
              <a:t>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ko-KR" b="1" dirty="0"/>
              <a:t>mAP50</a:t>
            </a:r>
            <a:r>
              <a:rPr lang="en-US" altLang="ko-KR" dirty="0"/>
              <a:t>: 0.995</a:t>
            </a:r>
          </a:p>
          <a:p>
            <a:pPr marL="1143000" lvl="2" indent="-228600">
              <a:buFont typeface="Arial" panose="020B0604020202020204" pitchFamily="34" charset="0"/>
              <a:buChar char="•"/>
            </a:pPr>
            <a:r>
              <a:rPr lang="en-US" altLang="ko-KR" dirty="0" err="1"/>
              <a:t>IoU</a:t>
            </a:r>
            <a:r>
              <a:rPr lang="en-US" altLang="ko-KR" dirty="0"/>
              <a:t> 0.5 </a:t>
            </a:r>
            <a:r>
              <a:rPr lang="ko-KR" altLang="en-US" dirty="0"/>
              <a:t>이상에서의 </a:t>
            </a:r>
            <a:r>
              <a:rPr lang="en-US" altLang="ko-KR" b="1" dirty="0"/>
              <a:t>Mean Average Precision</a:t>
            </a:r>
            <a:r>
              <a:rPr lang="ko-KR" altLang="en-US" dirty="0"/>
              <a:t>이 </a:t>
            </a:r>
            <a:r>
              <a:rPr lang="en-US" altLang="ko-KR" dirty="0"/>
              <a:t>99.5%</a:t>
            </a:r>
            <a:r>
              <a:rPr lang="ko-KR" altLang="en-US" dirty="0"/>
              <a:t>로 매우 높음을 나타냅니다</a:t>
            </a:r>
            <a:r>
              <a:rPr lang="en-US" altLang="ko-KR" dirty="0"/>
              <a:t>.</a:t>
            </a:r>
            <a:br>
              <a:rPr lang="en-US" altLang="ko-KR" dirty="0"/>
            </a:br>
            <a:r>
              <a:rPr lang="en-US" altLang="ko-KR" dirty="0"/>
              <a:t>(</a:t>
            </a:r>
            <a:r>
              <a:rPr lang="en-US" altLang="ko-KR" dirty="0" err="1"/>
              <a:t>IoU</a:t>
            </a:r>
            <a:r>
              <a:rPr lang="en-US" altLang="ko-KR" dirty="0"/>
              <a:t>: </a:t>
            </a:r>
            <a:r>
              <a:rPr lang="ko-KR" altLang="en-US" dirty="0"/>
              <a:t>모델이 예측한 </a:t>
            </a:r>
            <a:r>
              <a:rPr lang="ko-KR" altLang="en-US" dirty="0" err="1"/>
              <a:t>바운딩</a:t>
            </a:r>
            <a:r>
              <a:rPr lang="ko-KR" altLang="en-US" dirty="0"/>
              <a:t> 박스와 실제 </a:t>
            </a:r>
            <a:r>
              <a:rPr lang="ko-KR" altLang="en-US" dirty="0" err="1"/>
              <a:t>바운딩</a:t>
            </a:r>
            <a:r>
              <a:rPr lang="ko-KR" altLang="en-US" dirty="0"/>
              <a:t> 박스 간의 겹치는 정도 </a:t>
            </a:r>
            <a:r>
              <a:rPr lang="en-US" altLang="ko-KR" dirty="0"/>
              <a:t>/ 1</a:t>
            </a:r>
            <a:r>
              <a:rPr lang="ko-KR" altLang="en-US" dirty="0"/>
              <a:t>에 가까울수록 정확</a:t>
            </a:r>
            <a:r>
              <a:rPr lang="en-US" altLang="ko-KR" dirty="0"/>
              <a:t>)</a:t>
            </a:r>
            <a:br>
              <a:rPr lang="en-US" altLang="ko-KR" dirty="0"/>
            </a:br>
            <a:r>
              <a:rPr lang="en-US" altLang="ko-KR" dirty="0"/>
              <a:t>(</a:t>
            </a:r>
            <a:r>
              <a:rPr lang="ko-KR" altLang="en-US" dirty="0"/>
              <a:t>객체 탐지 모델이 </a:t>
            </a:r>
            <a:r>
              <a:rPr lang="ko-KR" altLang="en-US" b="1" dirty="0"/>
              <a:t>여러 클래스</a:t>
            </a:r>
            <a:r>
              <a:rPr lang="ko-KR" altLang="en-US" dirty="0"/>
              <a:t>에 대해 얼마나 정확하게 객체를 탐지했는지</a:t>
            </a:r>
            <a:br>
              <a:rPr lang="en-US" altLang="ko-KR" dirty="0"/>
            </a:br>
            <a:r>
              <a:rPr lang="en-US" altLang="ko-KR" b="1" dirty="0"/>
              <a:t>AP (Average Precision)</a:t>
            </a:r>
            <a:r>
              <a:rPr lang="en-US" altLang="ko-KR" dirty="0"/>
              <a:t>: </a:t>
            </a:r>
            <a:r>
              <a:rPr lang="ko-KR" altLang="en-US" dirty="0"/>
              <a:t>각 클래스에 대해 </a:t>
            </a:r>
            <a:r>
              <a:rPr lang="en-US" altLang="ko-KR" dirty="0"/>
              <a:t>Precision(</a:t>
            </a:r>
            <a:r>
              <a:rPr lang="ko-KR" altLang="en-US" dirty="0"/>
              <a:t>정밀도</a:t>
            </a:r>
            <a:r>
              <a:rPr lang="en-US" altLang="ko-KR" dirty="0"/>
              <a:t>)</a:t>
            </a:r>
            <a:r>
              <a:rPr lang="ko-KR" altLang="en-US" dirty="0"/>
              <a:t>과 </a:t>
            </a:r>
            <a:r>
              <a:rPr lang="en-US" altLang="ko-KR" dirty="0"/>
              <a:t>Recall(</a:t>
            </a:r>
            <a:r>
              <a:rPr lang="ko-KR" altLang="en-US" dirty="0" err="1"/>
              <a:t>재현율</a:t>
            </a:r>
            <a:r>
              <a:rPr lang="en-US" altLang="ko-KR" dirty="0"/>
              <a:t>)</a:t>
            </a:r>
            <a:r>
              <a:rPr lang="ko-KR" altLang="en-US" dirty="0"/>
              <a:t>을 기반으로</a:t>
            </a:r>
            <a:r>
              <a:rPr lang="en-US" altLang="ko-KR" dirty="0"/>
              <a:t>, </a:t>
            </a:r>
            <a:r>
              <a:rPr lang="ko-KR" altLang="en-US" dirty="0"/>
              <a:t>다양한 </a:t>
            </a:r>
            <a:r>
              <a:rPr lang="en-US" altLang="ko-KR" dirty="0" err="1"/>
              <a:t>IoU</a:t>
            </a:r>
            <a:r>
              <a:rPr lang="en-US" altLang="ko-KR" dirty="0"/>
              <a:t> </a:t>
            </a:r>
            <a:r>
              <a:rPr lang="ko-KR" altLang="en-US" dirty="0" err="1"/>
              <a:t>임계값에서의</a:t>
            </a:r>
            <a:r>
              <a:rPr lang="ko-KR" altLang="en-US" dirty="0"/>
              <a:t> 성능을 계산</a:t>
            </a:r>
            <a:r>
              <a:rPr lang="en-US" altLang="ko-KR" dirty="0"/>
              <a:t>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ko-KR" b="1" dirty="0"/>
              <a:t>mAP50-95</a:t>
            </a:r>
            <a:r>
              <a:rPr lang="en-US" altLang="ko-KR" dirty="0"/>
              <a:t>: 0.993</a:t>
            </a:r>
          </a:p>
          <a:p>
            <a:pPr marL="1143000" lvl="2" indent="-228600">
              <a:buFont typeface="Arial" panose="020B0604020202020204" pitchFamily="34" charset="0"/>
              <a:buChar char="•"/>
            </a:pPr>
            <a:r>
              <a:rPr lang="ko-KR" altLang="en-US" dirty="0"/>
              <a:t>다양한 </a:t>
            </a:r>
            <a:r>
              <a:rPr lang="en-US" altLang="ko-KR" dirty="0" err="1"/>
              <a:t>IoU</a:t>
            </a:r>
            <a:r>
              <a:rPr lang="en-US" altLang="ko-KR" dirty="0"/>
              <a:t> </a:t>
            </a:r>
            <a:r>
              <a:rPr lang="ko-KR" altLang="en-US" dirty="0" err="1"/>
              <a:t>임계값</a:t>
            </a:r>
            <a:r>
              <a:rPr lang="en-US" altLang="ko-KR" dirty="0"/>
              <a:t>(0.5</a:t>
            </a:r>
            <a:r>
              <a:rPr lang="ko-KR" altLang="en-US" dirty="0"/>
              <a:t>에서 </a:t>
            </a:r>
            <a:r>
              <a:rPr lang="en-US" altLang="ko-KR" dirty="0"/>
              <a:t>0.95</a:t>
            </a:r>
            <a:r>
              <a:rPr lang="ko-KR" altLang="en-US" dirty="0"/>
              <a:t>까지</a:t>
            </a:r>
            <a:r>
              <a:rPr lang="en-US" altLang="ko-KR" dirty="0"/>
              <a:t>)</a:t>
            </a:r>
            <a:r>
              <a:rPr lang="ko-KR" altLang="en-US" dirty="0"/>
              <a:t>에서의 </a:t>
            </a:r>
            <a:r>
              <a:rPr lang="en-US" altLang="ko-KR" dirty="0" err="1"/>
              <a:t>mAP</a:t>
            </a:r>
            <a:r>
              <a:rPr lang="ko-KR" altLang="en-US" dirty="0"/>
              <a:t>도 </a:t>
            </a:r>
            <a:r>
              <a:rPr lang="en-US" altLang="ko-KR" dirty="0"/>
              <a:t>99.3%</a:t>
            </a:r>
            <a:r>
              <a:rPr lang="ko-KR" altLang="en-US" dirty="0"/>
              <a:t>로 매우 높은 성능을 보입니다</a:t>
            </a:r>
            <a:r>
              <a:rPr lang="en-US" altLang="ko-KR" dirty="0"/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ko-KR" altLang="en-US" b="1" dirty="0"/>
              <a:t>추론 속도</a:t>
            </a:r>
            <a:r>
              <a:rPr lang="en-US" altLang="ko-KR" dirty="0"/>
              <a:t>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ko-KR" b="1" dirty="0"/>
              <a:t>Preprocessing</a:t>
            </a:r>
            <a:r>
              <a:rPr lang="en-US" altLang="ko-KR" dirty="0"/>
              <a:t>: 0.1ms (</a:t>
            </a:r>
            <a:r>
              <a:rPr lang="ko-KR" altLang="en-US" dirty="0"/>
              <a:t>이미지 전처리에 소요된 시간</a:t>
            </a:r>
            <a:r>
              <a:rPr lang="en-US" altLang="ko-KR" dirty="0"/>
              <a:t>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ko-KR" b="1" dirty="0"/>
              <a:t>Inference</a:t>
            </a:r>
            <a:r>
              <a:rPr lang="en-US" altLang="ko-KR" dirty="0"/>
              <a:t>: 0.9ms (</a:t>
            </a:r>
            <a:r>
              <a:rPr lang="ko-KR" altLang="en-US" dirty="0"/>
              <a:t>이미지를 기반으로 모델이 예측을 수행하는 시간</a:t>
            </a:r>
            <a:r>
              <a:rPr lang="en-US" altLang="ko-KR" dirty="0"/>
              <a:t>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ko-KR" b="1" dirty="0"/>
              <a:t>Postprocessing</a:t>
            </a:r>
            <a:r>
              <a:rPr lang="en-US" altLang="ko-KR" dirty="0"/>
              <a:t>: 1.5ms (</a:t>
            </a:r>
            <a:r>
              <a:rPr lang="ko-KR" altLang="en-US" dirty="0"/>
              <a:t>예측 후 결과를 처리하는 데 소요된 시간</a:t>
            </a:r>
            <a:r>
              <a:rPr lang="en-US" altLang="ko-KR" dirty="0"/>
              <a:t>)</a:t>
            </a:r>
          </a:p>
          <a:p>
            <a:r>
              <a:rPr lang="ko-KR" altLang="en-US" b="1" dirty="0"/>
              <a:t>결과 저장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ko-KR" altLang="en-US" b="1" dirty="0"/>
              <a:t>모델 결과</a:t>
            </a:r>
            <a:r>
              <a:rPr lang="ko-KR" altLang="en-US" dirty="0"/>
              <a:t>는 </a:t>
            </a:r>
            <a:r>
              <a:rPr lang="en-US" altLang="ko-KR" dirty="0"/>
              <a:t>runs/detect/train </a:t>
            </a:r>
            <a:r>
              <a:rPr lang="ko-KR" altLang="en-US" dirty="0"/>
              <a:t>디렉토리에 저장되었습니다</a:t>
            </a:r>
            <a:r>
              <a:rPr lang="en-US" altLang="ko-KR" dirty="0"/>
              <a:t>.</a:t>
            </a: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7422858-AA95-4C6E-B969-E9DDB9D9EF5E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6264360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b="1" dirty="0"/>
              <a:t>Transfer Learning</a:t>
            </a:r>
            <a:r>
              <a:rPr lang="en-US" altLang="ko-KR" dirty="0"/>
              <a:t>:</a:t>
            </a:r>
            <a:r>
              <a:rPr lang="ko-KR" altLang="en-US" b="1" dirty="0"/>
              <a:t>대규모 데이터셋에서 학습된 모델</a:t>
            </a:r>
            <a:r>
              <a:rPr lang="ko-KR" altLang="en-US" dirty="0"/>
              <a:t>을 기반으로</a:t>
            </a:r>
            <a:r>
              <a:rPr lang="en-US" altLang="ko-KR" dirty="0"/>
              <a:t>, </a:t>
            </a:r>
            <a:r>
              <a:rPr lang="ko-KR" altLang="en-US" dirty="0"/>
              <a:t>현재 모델에 맞게 추가적인 학습을 수행하는 방법입니다</a:t>
            </a:r>
            <a:r>
              <a:rPr lang="en-US" altLang="ko-KR" dirty="0"/>
              <a:t>. </a:t>
            </a:r>
            <a:r>
              <a:rPr lang="ko-KR" altLang="en-US" dirty="0"/>
              <a:t>이 기법을 적용하면 적은 데이터로도 높은 성능을 얻을 수 있습니다</a:t>
            </a:r>
            <a:r>
              <a:rPr lang="en-US" altLang="ko-KR" dirty="0"/>
              <a:t>.</a:t>
            </a: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7422858-AA95-4C6E-B969-E9DDB9D9EF5E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5754997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78BE2C9-121C-E2F8-4B40-A6A6D3744BC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325841FB-61E7-B126-124C-B5A22118A4C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E41457F-4B03-7986-37E9-DC20E9AC07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873F46-64D0-4A27-AF98-55C4BE2E0C24}" type="datetimeFigureOut">
              <a:rPr lang="ko-KR" altLang="en-US" smtClean="0"/>
              <a:t>2024-10-02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455960B-B0C4-E6DD-CF66-FFE0288D60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43CC118-2958-3F4C-24A8-35C050461E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E0874F-738E-4F48-9DCD-5DAB468732A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996793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ACC2686-05ED-733E-92A1-79FD08039A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E41AFCC1-3842-E2AB-9058-ED41D3B1273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E5ED17A-4A1F-4633-69C4-630159E3EB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873F46-64D0-4A27-AF98-55C4BE2E0C24}" type="datetimeFigureOut">
              <a:rPr lang="ko-KR" altLang="en-US" smtClean="0"/>
              <a:t>2024-10-02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D9D635A-ED77-48D2-72EB-B38BAC69B1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64A686B-5E01-9315-4F04-351397C8C5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E0874F-738E-4F48-9DCD-5DAB468732A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402767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A63AE412-F450-6283-04F6-ECCF7DD364E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E4D57B71-F750-8B13-4975-29C353370BD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A4F0617-F513-4AB3-EF39-080B0C0D7C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873F46-64D0-4A27-AF98-55C4BE2E0C24}" type="datetimeFigureOut">
              <a:rPr lang="ko-KR" altLang="en-US" smtClean="0"/>
              <a:t>2024-10-02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0955A07-4EFE-750D-553A-3E7C95EC4E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6B96A0C-4D40-BF81-3EBD-73F6374642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E0874F-738E-4F48-9DCD-5DAB468732A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71354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054416B-A7F5-C5CE-2BC6-FDC7925938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EC39F48-760F-CD60-7B3B-91B872C1413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9CBF4ED-4F24-9C0E-C628-00269BA467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873F46-64D0-4A27-AF98-55C4BE2E0C24}" type="datetimeFigureOut">
              <a:rPr lang="ko-KR" altLang="en-US" smtClean="0"/>
              <a:t>2024-10-02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147B6A5-C761-3D46-15CA-AEE59E0462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7F09D0B-CB7E-53DB-09EF-BC93507BDF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E0874F-738E-4F48-9DCD-5DAB468732A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4711080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1948F35-885C-E56E-8938-395DBD9DBD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2178F93A-6FEB-E1DC-DD46-2CE6EFB5B7D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A3282AB-5A6F-A046-63B7-5614F03B28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873F46-64D0-4A27-AF98-55C4BE2E0C24}" type="datetimeFigureOut">
              <a:rPr lang="ko-KR" altLang="en-US" smtClean="0"/>
              <a:t>2024-10-02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C2756AA-7985-FBBD-7B62-2CFD72E3FB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37D02AC-1583-3D58-5F81-E8CEBC73EB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E0874F-738E-4F48-9DCD-5DAB468732A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701221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937B738-0D0F-D661-422B-BEEF44159E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4CB1B3C-41B4-5997-E304-9A0FF69FFFA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D74EAB77-8D98-F20E-D252-4F0F5033E51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E2142C81-6698-E3AB-2D8F-62FB11368D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873F46-64D0-4A27-AF98-55C4BE2E0C24}" type="datetimeFigureOut">
              <a:rPr lang="ko-KR" altLang="en-US" smtClean="0"/>
              <a:t>2024-10-02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89FCE698-DE2A-8F0B-441D-32B9D6A70A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C22CCBD4-4FEF-A39F-640C-1D0AB3E184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E0874F-738E-4F48-9DCD-5DAB468732A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00447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180141B-4E24-5A4C-C1B4-A982293F95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172D3EA8-D1CF-0C50-DD67-CB5AC989C1E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0FF593D3-C20B-1EE7-EFA9-FC6FC2E556E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9EB2B904-D91A-4C55-D790-79D779D9A7A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59585D46-2ED8-6D45-F284-3C49628304A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27D2D0A9-1655-0BFC-929D-BF2770FD6C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873F46-64D0-4A27-AF98-55C4BE2E0C24}" type="datetimeFigureOut">
              <a:rPr lang="ko-KR" altLang="en-US" smtClean="0"/>
              <a:t>2024-10-02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6DC69DE5-D345-4208-D4D2-554ADBE3D2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D5010E7E-CC42-4257-4732-9A5285945A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E0874F-738E-4F48-9DCD-5DAB468732A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0289762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48EAFB7-EA44-5040-0B71-7F313E108A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F8DE4F0C-D052-FCAC-503C-0DA4848E8B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873F46-64D0-4A27-AF98-55C4BE2E0C24}" type="datetimeFigureOut">
              <a:rPr lang="ko-KR" altLang="en-US" smtClean="0"/>
              <a:t>2024-10-02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8A74B828-4AF1-A9AB-AE68-214FD99E0F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BF8C01B7-D137-43B6-E3A1-CC77C2E2B9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E0874F-738E-4F48-9DCD-5DAB468732A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6567444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F478E76F-60F1-3F1A-8B7C-A678C5A6F3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873F46-64D0-4A27-AF98-55C4BE2E0C24}" type="datetimeFigureOut">
              <a:rPr lang="ko-KR" altLang="en-US" smtClean="0"/>
              <a:t>2024-10-02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4E4203C7-66F0-B11B-8CF0-CA70EC6AF1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E5CFBF07-54A8-1AD1-9CB0-59BA8F09A6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E0874F-738E-4F48-9DCD-5DAB468732A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7374872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AE68319-A6C4-F27E-F850-ADD485209C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A75D115-2229-9678-E60F-54E0D0E6FD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73BEA432-CF87-A230-A85E-64BB1602765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D8E8FBBB-F546-0F5A-451D-1813C97E10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873F46-64D0-4A27-AF98-55C4BE2E0C24}" type="datetimeFigureOut">
              <a:rPr lang="ko-KR" altLang="en-US" smtClean="0"/>
              <a:t>2024-10-02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5955A8FD-47A3-BC39-3545-C924B93287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AD399F1B-4D3F-524F-FA75-5AE116E0A7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E0874F-738E-4F48-9DCD-5DAB468732A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595424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3475A29-BC1F-1A51-55D3-434C0336E5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13D715F1-AB97-D4E5-6775-FCC644E4121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27FDB033-6A5F-6958-60CB-0824912858E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F1A4A881-0786-AC4F-3C20-E9C3D7B9EE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873F46-64D0-4A27-AF98-55C4BE2E0C24}" type="datetimeFigureOut">
              <a:rPr lang="ko-KR" altLang="en-US" smtClean="0"/>
              <a:t>2024-10-02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195F6768-BD9F-67DB-AF98-FC3DE3D4EA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15787C04-7225-66FD-4411-307AA701B8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E0874F-738E-4F48-9DCD-5DAB468732A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986532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C88811ED-A229-31C5-C8A6-B529F478AD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25AE164-D2F4-D07C-A4AB-6CC0A155E31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4683418-5CAB-16C9-AA9E-EA144F1184D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8873F46-64D0-4A27-AF98-55C4BE2E0C24}" type="datetimeFigureOut">
              <a:rPr lang="ko-KR" altLang="en-US" smtClean="0"/>
              <a:t>2024-10-02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977FA94-C3D5-7C0F-D40F-DF14FD2FCAE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F20F5A2-A020-B9A4-A2E6-BA10E89714B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5E0874F-738E-4F48-9DCD-5DAB468732A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056245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hyperlink" Target="https://github.com/ultralytics/yolov5?tab=readme-ov-file" TargetMode="External"/><Relationship Id="rId4" Type="http://schemas.openxmlformats.org/officeDocument/2006/relationships/hyperlink" Target="https://github.com/ultralytics/ultralytics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jpg"/><Relationship Id="rId3" Type="http://schemas.openxmlformats.org/officeDocument/2006/relationships/image" Target="../media/image11.jpg"/><Relationship Id="rId7" Type="http://schemas.openxmlformats.org/officeDocument/2006/relationships/image" Target="../media/image1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4.jpg"/><Relationship Id="rId5" Type="http://schemas.openxmlformats.org/officeDocument/2006/relationships/image" Target="../media/image13.png"/><Relationship Id="rId10" Type="http://schemas.openxmlformats.org/officeDocument/2006/relationships/image" Target="../media/image18.png"/><Relationship Id="rId4" Type="http://schemas.openxmlformats.org/officeDocument/2006/relationships/image" Target="../media/image12.jpg"/><Relationship Id="rId9" Type="http://schemas.openxmlformats.org/officeDocument/2006/relationships/image" Target="../media/image1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94727C3-88A0-26D1-F55B-263747079686}"/>
              </a:ext>
            </a:extLst>
          </p:cNvPr>
          <p:cNvSpPr txBox="1"/>
          <p:nvPr/>
        </p:nvSpPr>
        <p:spPr>
          <a:xfrm>
            <a:off x="3590345" y="2059912"/>
            <a:ext cx="5011308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3600" dirty="0"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도로 정체 문제 해결을 위한</a:t>
            </a:r>
            <a:endParaRPr lang="en-US" altLang="ko-KR" sz="3600" dirty="0">
              <a:latin typeface="Pretendard SemiBold" panose="02000703000000020004" pitchFamily="50" charset="-127"/>
              <a:ea typeface="Pretendard SemiBold" panose="02000703000000020004" pitchFamily="50" charset="-127"/>
              <a:cs typeface="Pretendard SemiBold" panose="02000703000000020004" pitchFamily="50" charset="-127"/>
            </a:endParaRPr>
          </a:p>
          <a:p>
            <a:pPr algn="ctr"/>
            <a:r>
              <a:rPr lang="en-US" altLang="ko-KR" sz="3600" dirty="0"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CCTV </a:t>
            </a:r>
            <a:r>
              <a:rPr lang="ko-KR" altLang="en-US" sz="3600" dirty="0"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객체탐지 시스템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ECBA3A2-3AB2-1807-99FC-34C179C15993}"/>
              </a:ext>
            </a:extLst>
          </p:cNvPr>
          <p:cNvSpPr txBox="1"/>
          <p:nvPr/>
        </p:nvSpPr>
        <p:spPr>
          <a:xfrm>
            <a:off x="10424907" y="5743303"/>
            <a:ext cx="84831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ko-KR" altLang="en-US" sz="20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김효정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BE5C0FB-B03E-0BA6-041A-C084B8B05861}"/>
              </a:ext>
            </a:extLst>
          </p:cNvPr>
          <p:cNvSpPr txBox="1"/>
          <p:nvPr/>
        </p:nvSpPr>
        <p:spPr>
          <a:xfrm>
            <a:off x="5013011" y="3397705"/>
            <a:ext cx="150714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2000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2024.10.04</a:t>
            </a:r>
            <a:endParaRPr lang="ko-KR" altLang="en-US" sz="2000" dirty="0"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</a:endParaRPr>
          </a:p>
        </p:txBody>
      </p:sp>
      <p:pic>
        <p:nvPicPr>
          <p:cNvPr id="1026" name="Picture 2" descr="코멘토 채용 | 그로스 마케터 - 슈퍼루키">
            <a:extLst>
              <a:ext uri="{FF2B5EF4-FFF2-40B4-BE49-F238E27FC236}">
                <a16:creationId xmlns:a16="http://schemas.microsoft.com/office/drawing/2014/main" id="{9109F74E-C147-B936-C064-9A32108AC83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6332" b="39056"/>
          <a:stretch/>
        </p:blipFill>
        <p:spPr bwMode="auto">
          <a:xfrm>
            <a:off x="268033" y="211015"/>
            <a:ext cx="1600439" cy="2954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7189973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2BD265D-524B-5B97-D2B6-F21EAE5D3506}"/>
              </a:ext>
            </a:extLst>
          </p:cNvPr>
          <p:cNvSpPr txBox="1"/>
          <p:nvPr/>
        </p:nvSpPr>
        <p:spPr>
          <a:xfrm>
            <a:off x="478301" y="351693"/>
            <a:ext cx="246734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프로젝트 개발 배경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252B0D8-AB78-846E-830E-647C83DD25A2}"/>
              </a:ext>
            </a:extLst>
          </p:cNvPr>
          <p:cNvSpPr txBox="1"/>
          <p:nvPr/>
        </p:nvSpPr>
        <p:spPr>
          <a:xfrm>
            <a:off x="478301" y="813358"/>
            <a:ext cx="5051383" cy="16194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도로</a:t>
            </a:r>
            <a:r>
              <a:rPr lang="en-US" altLang="ko-KR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</a:t>
            </a:r>
            <a:r>
              <a:rPr lang="ko-KR" altLang="en-US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교통량 증가로 인한 교통사고와 차량 정체 문제</a:t>
            </a:r>
            <a:endParaRPr lang="en-US" altLang="ko-KR" dirty="0"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해결</a:t>
            </a:r>
            <a:r>
              <a:rPr lang="en-US" altLang="ko-KR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: </a:t>
            </a:r>
            <a:r>
              <a:rPr lang="ko-KR" altLang="en-US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도로 </a:t>
            </a:r>
            <a:r>
              <a:rPr lang="en-US" altLang="ko-KR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CCTV</a:t>
            </a:r>
            <a:r>
              <a:rPr lang="ko-KR" altLang="en-US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를 활용한 객체 탐지 서비스  </a:t>
            </a:r>
            <a:br>
              <a:rPr lang="en-US" altLang="ko-KR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</a:br>
            <a:r>
              <a:rPr lang="en-US" altLang="ko-KR" sz="16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-</a:t>
            </a:r>
            <a:r>
              <a:rPr lang="ko-KR" altLang="en-US" sz="16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도로 위 차량을 자동으로 탐지해 실시간 교통 상황 관리</a:t>
            </a:r>
            <a:br>
              <a:rPr lang="en-US" altLang="ko-KR" sz="16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</a:br>
            <a:r>
              <a:rPr lang="en-US" altLang="ko-KR" sz="16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- </a:t>
            </a:r>
            <a:r>
              <a:rPr lang="ko-KR" altLang="en-US" sz="16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사고 예방 및 교통 흐름 개선에 기여</a:t>
            </a:r>
            <a:endParaRPr lang="en-US" altLang="ko-KR" sz="1600" dirty="0"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0F84934-BA19-21FC-7EDB-27F858E6ED0C}"/>
              </a:ext>
            </a:extLst>
          </p:cNvPr>
          <p:cNvSpPr txBox="1"/>
          <p:nvPr/>
        </p:nvSpPr>
        <p:spPr>
          <a:xfrm>
            <a:off x="478301" y="2886122"/>
            <a:ext cx="185820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사용한 데이터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46DC4A1-6C39-13F0-541B-D4EC5495C00E}"/>
              </a:ext>
            </a:extLst>
          </p:cNvPr>
          <p:cNvSpPr txBox="1"/>
          <p:nvPr/>
        </p:nvSpPr>
        <p:spPr>
          <a:xfrm>
            <a:off x="478301" y="3347787"/>
            <a:ext cx="8427307" cy="30567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</a:t>
            </a:r>
            <a:r>
              <a:rPr lang="ko-KR" altLang="en-US" dirty="0" err="1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데이콘</a:t>
            </a:r>
            <a:r>
              <a:rPr lang="ko-KR" altLang="en-US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합성데이터 기반 객체 탐지 </a:t>
            </a:r>
            <a:r>
              <a:rPr lang="en-US" altLang="ko-KR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AI </a:t>
            </a:r>
            <a:r>
              <a:rPr lang="ko-KR" altLang="en-US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경진대회</a:t>
            </a:r>
            <a:br>
              <a:rPr lang="en-US" altLang="ko-KR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</a:br>
            <a:r>
              <a:rPr lang="en-US" altLang="ko-KR" sz="16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- </a:t>
            </a:r>
            <a:r>
              <a:rPr lang="ko-KR" altLang="en-US" sz="16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도로 </a:t>
            </a:r>
            <a:r>
              <a:rPr lang="en-US" altLang="ko-KR" sz="16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CCTV </a:t>
            </a:r>
            <a:r>
              <a:rPr lang="ko-KR" altLang="en-US" sz="16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화면 합성 이미지로 구성된 학습 데이터</a:t>
            </a:r>
            <a:br>
              <a:rPr lang="en-US" altLang="ko-KR" sz="16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</a:br>
            <a:r>
              <a:rPr lang="en-US" altLang="ko-KR" sz="16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- </a:t>
            </a:r>
            <a:r>
              <a:rPr lang="en-US" altLang="ko-KR" sz="1600" dirty="0" err="1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png</a:t>
            </a:r>
            <a:r>
              <a:rPr lang="en-US" altLang="ko-KR" sz="16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</a:t>
            </a:r>
            <a:r>
              <a:rPr lang="ko-KR" altLang="en-US" sz="16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이미지 </a:t>
            </a:r>
            <a:r>
              <a:rPr lang="en-US" altLang="ko-KR" sz="16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+ txt annotation</a:t>
            </a:r>
            <a:br>
              <a:rPr lang="en-US" altLang="ko-KR" sz="16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</a:br>
            <a:r>
              <a:rPr lang="en-US" altLang="ko-KR" sz="16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- </a:t>
            </a:r>
            <a:r>
              <a:rPr lang="ko-KR" altLang="en-US" sz="16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차종별 </a:t>
            </a:r>
            <a:r>
              <a:rPr lang="en-US" altLang="ko-KR" sz="16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class </a:t>
            </a:r>
            <a:r>
              <a:rPr lang="ko-KR" altLang="en-US" sz="16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구분 </a:t>
            </a:r>
            <a:r>
              <a:rPr lang="en-US" altLang="ko-KR" sz="16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(</a:t>
            </a:r>
            <a:r>
              <a:rPr lang="ko-KR" altLang="en-US" sz="16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총 </a:t>
            </a:r>
            <a:r>
              <a:rPr lang="en-US" altLang="ko-KR" sz="16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33</a:t>
            </a:r>
            <a:r>
              <a:rPr lang="ko-KR" altLang="en-US" sz="16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종</a:t>
            </a:r>
            <a:r>
              <a:rPr lang="en-US" altLang="ko-KR" sz="16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) + LabelMe </a:t>
            </a:r>
            <a:r>
              <a:rPr lang="ko-KR" altLang="en-US" sz="16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형식 </a:t>
            </a:r>
            <a:r>
              <a:rPr lang="en-US" altLang="ko-KR" sz="16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Bounding Box </a:t>
            </a:r>
            <a:r>
              <a:rPr lang="ko-KR" altLang="en-US" sz="16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좌표</a:t>
            </a:r>
            <a:r>
              <a:rPr lang="en-US" altLang="ko-KR" sz="16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(</a:t>
            </a:r>
            <a:r>
              <a:rPr lang="ko-KR" altLang="en-US" sz="16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객체의 </a:t>
            </a:r>
            <a:r>
              <a:rPr lang="en-US" altLang="ko-KR" sz="16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4</a:t>
            </a:r>
            <a:r>
              <a:rPr lang="ko-KR" altLang="en-US" sz="16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개 꼭지점 </a:t>
            </a:r>
            <a:r>
              <a:rPr lang="en-US" altLang="ko-KR" sz="1600" dirty="0" err="1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x,y</a:t>
            </a:r>
            <a:r>
              <a:rPr lang="en-US" altLang="ko-KR" sz="16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</a:t>
            </a:r>
            <a:r>
              <a:rPr lang="ko-KR" altLang="en-US" sz="16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좌표</a:t>
            </a:r>
            <a:r>
              <a:rPr lang="en-US" altLang="ko-KR" sz="16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)</a:t>
            </a:r>
            <a:br>
              <a:rPr lang="en-US" altLang="ko-KR" sz="16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</a:br>
            <a:endParaRPr lang="en-US" altLang="ko-KR" sz="1000" dirty="0"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dirty="0" err="1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전처리</a:t>
            </a:r>
            <a:r>
              <a:rPr lang="en-US" altLang="ko-KR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:</a:t>
            </a:r>
            <a:r>
              <a:rPr lang="ko-KR" altLang="en-US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차량 개수 탐지가 목적 </a:t>
            </a:r>
            <a:r>
              <a:rPr lang="en-US" altLang="ko-KR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/ YOLO </a:t>
            </a:r>
            <a:r>
              <a:rPr lang="ko-KR" altLang="en-US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모델 사용</a:t>
            </a:r>
            <a:br>
              <a:rPr lang="en-US" altLang="ko-KR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</a:br>
            <a:r>
              <a:rPr lang="en-US" altLang="ko-KR" sz="16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- </a:t>
            </a:r>
            <a:r>
              <a:rPr lang="ko-KR" altLang="en-US" sz="16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차종 클래스 삭제 후 </a:t>
            </a:r>
            <a:r>
              <a:rPr lang="en-US" altLang="ko-KR" sz="16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1</a:t>
            </a:r>
            <a:r>
              <a:rPr lang="ko-KR" altLang="en-US" sz="16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개로 통일 </a:t>
            </a:r>
            <a:br>
              <a:rPr lang="en-US" altLang="ko-KR" sz="16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</a:br>
            <a:r>
              <a:rPr lang="en-US" altLang="ko-KR" sz="16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- YOLO</a:t>
            </a:r>
            <a:r>
              <a:rPr lang="ko-KR" altLang="en-US" sz="16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라벨 형식</a:t>
            </a:r>
            <a:r>
              <a:rPr lang="en-US" altLang="ko-KR" sz="16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(</a:t>
            </a:r>
            <a:r>
              <a:rPr lang="ko-KR" altLang="en-US" sz="16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중심 </a:t>
            </a:r>
            <a:r>
              <a:rPr lang="en-US" altLang="ko-KR" sz="1600" dirty="0" err="1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x,y</a:t>
            </a:r>
            <a:r>
              <a:rPr lang="ko-KR" altLang="en-US" sz="16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좌표</a:t>
            </a:r>
            <a:r>
              <a:rPr lang="en-US" altLang="ko-KR" sz="16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, </a:t>
            </a:r>
            <a:r>
              <a:rPr lang="ko-KR" altLang="en-US" sz="16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너비</a:t>
            </a:r>
            <a:r>
              <a:rPr lang="en-US" altLang="ko-KR" sz="16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, </a:t>
            </a:r>
            <a:r>
              <a:rPr lang="ko-KR" altLang="en-US" sz="16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높이</a:t>
            </a:r>
            <a:r>
              <a:rPr lang="en-US" altLang="ko-KR" sz="16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)</a:t>
            </a:r>
            <a:r>
              <a:rPr lang="ko-KR" altLang="en-US" sz="16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으로</a:t>
            </a:r>
            <a:r>
              <a:rPr lang="en-US" altLang="ko-KR" sz="16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</a:t>
            </a:r>
            <a:r>
              <a:rPr lang="ko-KR" altLang="en-US" sz="1600" dirty="0" err="1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전처리</a:t>
            </a:r>
            <a:r>
              <a:rPr lang="ko-KR" altLang="en-US" sz="16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</a:t>
            </a:r>
            <a:endParaRPr lang="en-US" altLang="ko-KR" dirty="0"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pic>
        <p:nvPicPr>
          <p:cNvPr id="15" name="그림 14">
            <a:extLst>
              <a:ext uri="{FF2B5EF4-FFF2-40B4-BE49-F238E27FC236}">
                <a16:creationId xmlns:a16="http://schemas.microsoft.com/office/drawing/2014/main" id="{9C709F73-15C3-F005-E56E-3DC5E828000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83705" y="2883193"/>
            <a:ext cx="5844558" cy="15419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755015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2D2389F6-52C9-DE41-A5EE-84FE3E20269D}"/>
              </a:ext>
            </a:extLst>
          </p:cNvPr>
          <p:cNvSpPr txBox="1"/>
          <p:nvPr/>
        </p:nvSpPr>
        <p:spPr>
          <a:xfrm>
            <a:off x="478301" y="351693"/>
            <a:ext cx="517000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객체</a:t>
            </a:r>
            <a:r>
              <a:rPr lang="en-US" altLang="ko-KR" sz="24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</a:t>
            </a:r>
            <a:r>
              <a:rPr lang="ko-KR" altLang="en-US" sz="24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탐지를 위한 모델 아키텍처 조사 결과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3029A72-0E86-2A07-4254-6FA4E38FF889}"/>
              </a:ext>
            </a:extLst>
          </p:cNvPr>
          <p:cNvSpPr txBox="1"/>
          <p:nvPr/>
        </p:nvSpPr>
        <p:spPr>
          <a:xfrm>
            <a:off x="478301" y="2764897"/>
            <a:ext cx="36872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</a:t>
            </a:r>
            <a:r>
              <a:rPr lang="en-US" altLang="ko-KR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YOLOv5</a:t>
            </a:r>
            <a:r>
              <a:rPr lang="ko-KR" altLang="en-US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와 </a:t>
            </a:r>
            <a:r>
              <a:rPr lang="en-US" altLang="ko-KR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YOLOv8</a:t>
            </a:r>
            <a:r>
              <a:rPr lang="ko-KR" altLang="en-US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의 성능 비교 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183575E-C282-C245-DDB8-0D6921A5B669}"/>
              </a:ext>
            </a:extLst>
          </p:cNvPr>
          <p:cNvSpPr txBox="1"/>
          <p:nvPr/>
        </p:nvSpPr>
        <p:spPr>
          <a:xfrm>
            <a:off x="478301" y="813358"/>
            <a:ext cx="11580414" cy="15733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여러 객체 탐지 모델 중 </a:t>
            </a:r>
            <a:r>
              <a:rPr lang="en-US" altLang="ko-KR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YOLO </a:t>
            </a:r>
            <a:r>
              <a:rPr lang="ko-KR" altLang="en-US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선택</a:t>
            </a:r>
            <a:br>
              <a:rPr lang="en-US" altLang="ko-KR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</a:br>
            <a:r>
              <a:rPr lang="en-US" altLang="ko-KR" sz="16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- </a:t>
            </a:r>
            <a:r>
              <a:rPr lang="en-US" altLang="ko-KR" sz="1600" dirty="0" err="1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EfficientDet</a:t>
            </a:r>
            <a:r>
              <a:rPr lang="en-US" altLang="ko-KR" sz="16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,</a:t>
            </a:r>
            <a:r>
              <a:rPr lang="ko-KR" altLang="en-US" sz="16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</a:t>
            </a:r>
            <a:r>
              <a:rPr lang="en-US" altLang="ko-KR" sz="16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DETR,</a:t>
            </a:r>
            <a:r>
              <a:rPr lang="ko-KR" altLang="en-US" sz="16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</a:t>
            </a:r>
            <a:r>
              <a:rPr lang="en-US" altLang="ko-KR" sz="1600" dirty="0" err="1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CenterNet</a:t>
            </a:r>
            <a:r>
              <a:rPr lang="ko-KR" altLang="en-US" sz="16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등 다른 객체 탐지 모델과 비교했을 때 </a:t>
            </a:r>
            <a:r>
              <a:rPr lang="en-US" altLang="ko-KR" sz="16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YOLOv8</a:t>
            </a:r>
            <a:r>
              <a:rPr lang="ko-KR" altLang="en-US" sz="16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이 </a:t>
            </a:r>
            <a:r>
              <a:rPr lang="ko-KR" altLang="en-US" sz="1600" dirty="0"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속도와 정확도 </a:t>
            </a:r>
            <a:r>
              <a:rPr lang="ko-KR" altLang="en-US" sz="16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면에서 우수한 성과를 보임 </a:t>
            </a:r>
            <a:br>
              <a:rPr lang="en-US" altLang="ko-KR" sz="16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</a:br>
            <a:r>
              <a:rPr lang="en-US" altLang="ko-KR" sz="16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-</a:t>
            </a:r>
            <a:r>
              <a:rPr lang="ko-KR" altLang="en-US" sz="16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다른 모델들이 더 복잡한 객체 탐지나 작은 객체 탐지에서 우수할 수 있으나</a:t>
            </a:r>
            <a:r>
              <a:rPr lang="en-US" altLang="ko-KR" sz="16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, </a:t>
            </a:r>
            <a:r>
              <a:rPr lang="ko-KR" altLang="en-US" sz="16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현재 프로젝트 목표는 </a:t>
            </a:r>
            <a:r>
              <a:rPr lang="ko-KR" altLang="en-US" sz="1600" dirty="0"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교통사고 예방 및 교통 흐름 개선을 위한 </a:t>
            </a:r>
            <a:br>
              <a:rPr lang="en-US" altLang="ko-KR" sz="1600" dirty="0"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</a:br>
            <a:r>
              <a:rPr lang="en-US" altLang="ko-KR" sz="1600" dirty="0"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   </a:t>
            </a:r>
            <a:r>
              <a:rPr lang="ko-KR" altLang="en-US" sz="1600" dirty="0"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실시간 교통 상황 확인</a:t>
            </a:r>
            <a:r>
              <a:rPr lang="ko-KR" altLang="en-US" sz="16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임</a:t>
            </a:r>
            <a:r>
              <a:rPr lang="en-US" altLang="ko-KR" sz="16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. </a:t>
            </a:r>
            <a:r>
              <a:rPr lang="ko-KR" altLang="en-US" sz="16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따라서 실시간 교통상황 탐지에는 속도와 정확도가 우수한 </a:t>
            </a:r>
            <a:r>
              <a:rPr lang="en-US" altLang="ko-KR" sz="16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YOLO </a:t>
            </a:r>
            <a:r>
              <a:rPr lang="ko-KR" altLang="en-US" sz="16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모델이 적합함</a:t>
            </a:r>
            <a:r>
              <a:rPr lang="en-US" altLang="ko-KR" sz="16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.</a:t>
            </a: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FD00D24F-EF84-113F-4AC4-B955AB878CA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9395" y="3310004"/>
            <a:ext cx="5649113" cy="2657846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5E98D6D5-AD48-9D26-76B5-434203A36D3E}"/>
              </a:ext>
            </a:extLst>
          </p:cNvPr>
          <p:cNvSpPr txBox="1"/>
          <p:nvPr/>
        </p:nvSpPr>
        <p:spPr>
          <a:xfrm>
            <a:off x="619395" y="6346073"/>
            <a:ext cx="450475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dirty="0">
                <a:solidFill>
                  <a:schemeClr val="bg1">
                    <a:lumMod val="50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출처</a:t>
            </a:r>
            <a:r>
              <a:rPr lang="en-US" altLang="ko-KR" sz="1200" dirty="0">
                <a:solidFill>
                  <a:schemeClr val="bg1">
                    <a:lumMod val="50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: </a:t>
            </a:r>
            <a:r>
              <a:rPr lang="en-US" altLang="ko-KR" sz="1200" dirty="0">
                <a:solidFill>
                  <a:schemeClr val="bg1">
                    <a:lumMod val="50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https://github.com/ultralytics/ultralytics</a:t>
            </a:r>
            <a:endParaRPr lang="en-US" altLang="ko-KR" sz="1200" dirty="0">
              <a:solidFill>
                <a:schemeClr val="bg1">
                  <a:lumMod val="50000"/>
                </a:schemeClr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  <a:p>
            <a:r>
              <a:rPr lang="en-US" altLang="ko-KR" sz="1200" dirty="0">
                <a:solidFill>
                  <a:schemeClr val="bg1">
                    <a:lumMod val="50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        </a:t>
            </a:r>
            <a:r>
              <a:rPr lang="en-US" altLang="ko-KR" sz="1200" dirty="0">
                <a:solidFill>
                  <a:schemeClr val="bg1">
                    <a:lumMod val="50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https://github.com/ultralytics/yolov5?tab=readme-ov-file</a:t>
            </a:r>
            <a:r>
              <a:rPr lang="en-US" altLang="ko-KR" sz="1200" dirty="0">
                <a:solidFill>
                  <a:schemeClr val="bg1">
                    <a:lumMod val="50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</a:t>
            </a:r>
            <a:endParaRPr lang="ko-KR" altLang="en-US" sz="1200" dirty="0">
              <a:solidFill>
                <a:schemeClr val="bg1">
                  <a:lumMod val="50000"/>
                </a:schemeClr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A7B9345-D351-314E-6634-261743627C90}"/>
              </a:ext>
            </a:extLst>
          </p:cNvPr>
          <p:cNvSpPr txBox="1"/>
          <p:nvPr/>
        </p:nvSpPr>
        <p:spPr>
          <a:xfrm>
            <a:off x="6494091" y="3310004"/>
            <a:ext cx="5279009" cy="258532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ko-KR" altLang="en-US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속도</a:t>
            </a:r>
            <a:r>
              <a:rPr lang="en-US" altLang="ko-KR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: A100 GPU</a:t>
            </a:r>
            <a:r>
              <a:rPr lang="ko-KR" altLang="en-US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에서 매우 빠른 추론속도를 보이며</a:t>
            </a:r>
            <a:r>
              <a:rPr lang="en-US" altLang="ko-KR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, </a:t>
            </a:r>
            <a:br>
              <a:rPr lang="en-US" altLang="ko-KR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</a:br>
            <a:r>
              <a:rPr lang="ko-KR" altLang="en-US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        특히 </a:t>
            </a:r>
            <a:r>
              <a:rPr lang="en-US" altLang="ko-KR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YOLOv8n</a:t>
            </a:r>
            <a:r>
              <a:rPr lang="ko-KR" altLang="en-US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은 </a:t>
            </a:r>
            <a:r>
              <a:rPr lang="en-US" altLang="ko-KR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0.99ms</a:t>
            </a:r>
            <a:r>
              <a:rPr lang="ko-KR" altLang="en-US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로 가장 빠름</a:t>
            </a:r>
            <a:endParaRPr lang="en-US" altLang="ko-KR" dirty="0"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  <a:p>
            <a:endParaRPr lang="en-US" altLang="ko-KR" dirty="0"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  <a:p>
            <a:pPr marL="285750" indent="-285750">
              <a:buFontTx/>
              <a:buChar char="-"/>
            </a:pPr>
            <a:r>
              <a:rPr lang="ko-KR" altLang="en-US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정확도</a:t>
            </a:r>
            <a:r>
              <a:rPr lang="en-US" altLang="ko-KR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: YOLOv8</a:t>
            </a:r>
            <a:r>
              <a:rPr lang="ko-KR" altLang="en-US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은 </a:t>
            </a:r>
            <a:r>
              <a:rPr lang="en-US" altLang="ko-KR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YOLOv5</a:t>
            </a:r>
            <a:r>
              <a:rPr lang="ko-KR" altLang="en-US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보다 높은 </a:t>
            </a:r>
            <a:r>
              <a:rPr lang="en-US" altLang="ko-KR" dirty="0" err="1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mAP</a:t>
            </a:r>
            <a:r>
              <a:rPr lang="en-US" altLang="ko-KR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</a:t>
            </a:r>
            <a:r>
              <a:rPr lang="ko-KR" altLang="en-US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성능</a:t>
            </a:r>
            <a:br>
              <a:rPr lang="en-US" altLang="ko-KR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</a:br>
            <a:r>
              <a:rPr lang="en-US" altLang="ko-KR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           (37.3~53.9%)</a:t>
            </a:r>
            <a:r>
              <a:rPr lang="ko-KR" altLang="en-US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을</a:t>
            </a:r>
            <a:r>
              <a:rPr lang="en-US" altLang="ko-KR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</a:t>
            </a:r>
            <a:r>
              <a:rPr lang="ko-KR" altLang="en-US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보임</a:t>
            </a:r>
            <a:r>
              <a:rPr lang="en-US" altLang="ko-KR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. </a:t>
            </a:r>
            <a:r>
              <a:rPr lang="ko-KR" altLang="en-US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속도가 가장 빠른 </a:t>
            </a:r>
            <a:r>
              <a:rPr lang="en-US" altLang="ko-KR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8n</a:t>
            </a:r>
            <a:r>
              <a:rPr lang="ko-KR" altLang="en-US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</a:t>
            </a:r>
            <a:br>
              <a:rPr lang="en-US" altLang="ko-KR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</a:br>
            <a:r>
              <a:rPr lang="ko-KR" altLang="en-US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           모델도 </a:t>
            </a:r>
            <a:r>
              <a:rPr lang="en-US" altLang="ko-KR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v5</a:t>
            </a:r>
            <a:r>
              <a:rPr lang="ko-KR" altLang="en-US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에 비해 정확도가  </a:t>
            </a:r>
            <a:r>
              <a:rPr lang="en-US" altLang="ko-KR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9.3% </a:t>
            </a:r>
            <a:r>
              <a:rPr lang="ko-KR" altLang="en-US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높음</a:t>
            </a:r>
            <a:endParaRPr lang="en-US" altLang="ko-KR" dirty="0"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  <a:p>
            <a:endParaRPr lang="en-US" altLang="ko-KR" dirty="0"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  <a:p>
            <a:pPr marL="285750" indent="-285750">
              <a:buFontTx/>
              <a:buChar char="-"/>
            </a:pPr>
            <a:r>
              <a:rPr lang="ko-KR" altLang="en-US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파라미터 수</a:t>
            </a:r>
            <a:r>
              <a:rPr lang="en-US" altLang="ko-KR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: YOLOv5</a:t>
            </a:r>
            <a:r>
              <a:rPr lang="ko-KR" altLang="en-US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에</a:t>
            </a:r>
            <a:r>
              <a:rPr lang="en-US" altLang="ko-KR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</a:t>
            </a:r>
            <a:r>
              <a:rPr lang="ko-KR" altLang="en-US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비해 파라미터 수가 많지만</a:t>
            </a:r>
            <a:r>
              <a:rPr lang="en-US" altLang="ko-KR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, </a:t>
            </a:r>
            <a:br>
              <a:rPr lang="en-US" altLang="ko-KR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</a:br>
            <a:r>
              <a:rPr lang="en-US" altLang="ko-KR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                   </a:t>
            </a:r>
            <a:r>
              <a:rPr lang="ko-KR" altLang="en-US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성능 향상이 뚜렷함 </a:t>
            </a:r>
          </a:p>
        </p:txBody>
      </p:sp>
    </p:spTree>
    <p:extLst>
      <p:ext uri="{BB962C8B-B14F-4D97-AF65-F5344CB8AC3E}">
        <p14:creationId xmlns:p14="http://schemas.microsoft.com/office/powerpoint/2010/main" val="375269861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2D2389F6-52C9-DE41-A5EE-84FE3E20269D}"/>
              </a:ext>
            </a:extLst>
          </p:cNvPr>
          <p:cNvSpPr txBox="1"/>
          <p:nvPr/>
        </p:nvSpPr>
        <p:spPr>
          <a:xfrm>
            <a:off x="478301" y="351693"/>
            <a:ext cx="517000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객체</a:t>
            </a:r>
            <a:r>
              <a:rPr lang="en-US" altLang="ko-KR" sz="24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</a:t>
            </a:r>
            <a:r>
              <a:rPr lang="ko-KR" altLang="en-US" sz="24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탐지를 위한 모델 아키텍처 조사 결과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390F03BB-337C-DB32-247F-6B838670113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8301" y="1662799"/>
            <a:ext cx="5741109" cy="4022791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63029A72-0E86-2A07-4254-6FA4E38FF889}"/>
              </a:ext>
            </a:extLst>
          </p:cNvPr>
          <p:cNvSpPr txBox="1"/>
          <p:nvPr/>
        </p:nvSpPr>
        <p:spPr>
          <a:xfrm>
            <a:off x="478301" y="905691"/>
            <a:ext cx="36295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YOLOv5</a:t>
            </a:r>
            <a:r>
              <a:rPr lang="ko-KR" altLang="en-US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와 </a:t>
            </a:r>
            <a:r>
              <a:rPr lang="en-US" altLang="ko-KR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YOLOv8</a:t>
            </a:r>
            <a:r>
              <a:rPr lang="ko-KR" altLang="en-US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의 성능 비교 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21AB772-2E78-4E37-F659-450324E409D6}"/>
              </a:ext>
            </a:extLst>
          </p:cNvPr>
          <p:cNvSpPr txBox="1"/>
          <p:nvPr/>
        </p:nvSpPr>
        <p:spPr>
          <a:xfrm>
            <a:off x="6336631" y="1775094"/>
            <a:ext cx="5534527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결론</a:t>
            </a:r>
            <a:r>
              <a:rPr lang="en-US" altLang="ko-KR" sz="20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: YOLOv8n </a:t>
            </a:r>
            <a:r>
              <a:rPr lang="ko-KR" altLang="en-US" sz="20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모델이 실시간 객체 탐지에 적합하다</a:t>
            </a:r>
            <a:r>
              <a:rPr lang="en-US" altLang="ko-KR" sz="20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.</a:t>
            </a:r>
          </a:p>
          <a:p>
            <a:endParaRPr lang="en-US" altLang="ko-KR" dirty="0"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  <a:p>
            <a:pPr algn="just"/>
            <a:r>
              <a:rPr lang="ko-KR" altLang="en-US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속도는 </a:t>
            </a:r>
            <a:r>
              <a:rPr lang="en-US" altLang="ko-KR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A100 GPU</a:t>
            </a:r>
            <a:r>
              <a:rPr lang="ko-KR" altLang="en-US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에서 </a:t>
            </a:r>
            <a:r>
              <a:rPr lang="en-US" altLang="ko-KR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0.99ms, CPU</a:t>
            </a:r>
            <a:r>
              <a:rPr lang="ko-KR" altLang="en-US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에서 </a:t>
            </a:r>
            <a:r>
              <a:rPr lang="en-US" altLang="ko-KR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80.4ms</a:t>
            </a:r>
            <a:r>
              <a:rPr lang="ko-KR" altLang="en-US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로 매우 </a:t>
            </a:r>
            <a:r>
              <a:rPr lang="en-US" altLang="ko-KR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</a:t>
            </a:r>
            <a:r>
              <a:rPr lang="ko-KR" altLang="en-US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빠른 추론 속도를 보이고</a:t>
            </a:r>
            <a:r>
              <a:rPr lang="en-US" altLang="ko-KR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, </a:t>
            </a:r>
            <a:r>
              <a:rPr lang="ko-KR" altLang="en-US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작은 모델임에도 불구하고</a:t>
            </a:r>
            <a:r>
              <a:rPr lang="en-US" altLang="ko-KR" dirty="0" err="1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mAP</a:t>
            </a:r>
            <a:r>
              <a:rPr lang="en-US" altLang="ko-KR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</a:t>
            </a:r>
            <a:r>
              <a:rPr lang="ko-KR" altLang="en-US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성능이</a:t>
            </a:r>
            <a:r>
              <a:rPr lang="en-US" altLang="ko-KR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37.3%</a:t>
            </a:r>
            <a:r>
              <a:rPr lang="ko-KR" altLang="en-US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로 우수하다</a:t>
            </a:r>
            <a:r>
              <a:rPr lang="en-US" altLang="ko-KR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. </a:t>
            </a:r>
            <a:r>
              <a:rPr lang="ko-KR" altLang="en-US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또한 </a:t>
            </a:r>
            <a:r>
              <a:rPr lang="en-US" altLang="ko-KR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3.2M </a:t>
            </a:r>
            <a:r>
              <a:rPr lang="ko-KR" altLang="en-US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파라미터로 다른 버전에 비해 가벼운 모델이므로 실시간 애플리케이션에서 성능과 속도의 균형을 잘 맞출 것으로 기대됨 </a:t>
            </a:r>
            <a:r>
              <a:rPr lang="en-US" altLang="ko-KR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</a:t>
            </a:r>
            <a:endParaRPr lang="ko-KR" altLang="en-US" dirty="0"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19747176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>
            <a:extLst>
              <a:ext uri="{FF2B5EF4-FFF2-40B4-BE49-F238E27FC236}">
                <a16:creationId xmlns:a16="http://schemas.microsoft.com/office/drawing/2014/main" id="{E67777F9-F62C-E54F-3528-0E0E117DF03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70882" y="2282839"/>
            <a:ext cx="2581623" cy="3442164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26D513EE-BF2C-5825-CE45-155BAFD4E64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6022" y="2282838"/>
            <a:ext cx="2581623" cy="3442164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A6F667C4-009C-2724-0503-B2B410AAAFF7}"/>
              </a:ext>
            </a:extLst>
          </p:cNvPr>
          <p:cNvSpPr txBox="1"/>
          <p:nvPr/>
        </p:nvSpPr>
        <p:spPr>
          <a:xfrm>
            <a:off x="478301" y="934419"/>
            <a:ext cx="10031913" cy="8754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</a:t>
            </a:r>
            <a:r>
              <a:rPr lang="en-US" altLang="ko-KR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YOLOv5n</a:t>
            </a:r>
            <a:r>
              <a:rPr lang="ko-KR" altLang="en-US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와 </a:t>
            </a:r>
            <a:r>
              <a:rPr lang="en-US" altLang="ko-KR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YOLOv8n</a:t>
            </a:r>
            <a:r>
              <a:rPr lang="ko-KR" altLang="en-US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테스트</a:t>
            </a:r>
            <a:r>
              <a:rPr lang="en-US" altLang="ko-KR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(</a:t>
            </a:r>
            <a:r>
              <a:rPr lang="ko-KR" altLang="en-US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둘 다</a:t>
            </a:r>
            <a:r>
              <a:rPr lang="en-US" altLang="ko-KR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n </a:t>
            </a:r>
            <a:r>
              <a:rPr lang="ko-KR" altLang="en-US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모델 사용</a:t>
            </a:r>
            <a:r>
              <a:rPr lang="en-US" altLang="ko-KR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, </a:t>
            </a:r>
            <a:r>
              <a:rPr lang="ko-KR" altLang="en-US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테스트는 </a:t>
            </a:r>
            <a:r>
              <a:rPr lang="en-US" altLang="ko-KR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yolov5</a:t>
            </a:r>
            <a:r>
              <a:rPr lang="ko-KR" altLang="en-US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에 포함되었던 </a:t>
            </a:r>
            <a:r>
              <a:rPr lang="en-US" altLang="ko-KR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bus.jpg</a:t>
            </a:r>
            <a:r>
              <a:rPr lang="ko-KR" altLang="en-US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로 탐지 진행</a:t>
            </a:r>
            <a:r>
              <a:rPr lang="en-US" altLang="ko-KR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)</a:t>
            </a:r>
          </a:p>
          <a:p>
            <a:pPr>
              <a:lnSpc>
                <a:spcPct val="150000"/>
              </a:lnSpc>
            </a:pPr>
            <a:r>
              <a:rPr lang="ko-KR" altLang="en-US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      </a:t>
            </a:r>
            <a:r>
              <a:rPr lang="en-US" altLang="ko-KR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: YOLOv8n </a:t>
            </a:r>
            <a:r>
              <a:rPr lang="ko-KR" altLang="en-US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모델이 </a:t>
            </a:r>
            <a:r>
              <a:rPr lang="en-US" altLang="ko-KR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0.5ms </a:t>
            </a:r>
            <a:r>
              <a:rPr lang="ko-KR" altLang="en-US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더 빠름 </a:t>
            </a:r>
            <a:r>
              <a:rPr lang="en-US" altLang="ko-KR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/ </a:t>
            </a:r>
            <a:r>
              <a:rPr lang="ko-KR" altLang="en-US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객체 탐지 정확도도 전반적으로 높음  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F378EEF-F809-5648-670A-137F0F5651AC}"/>
              </a:ext>
            </a:extLst>
          </p:cNvPr>
          <p:cNvSpPr txBox="1"/>
          <p:nvPr/>
        </p:nvSpPr>
        <p:spPr>
          <a:xfrm>
            <a:off x="646022" y="5828056"/>
            <a:ext cx="1260281" cy="369332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r>
              <a:rPr lang="ko-KR" altLang="en-US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↑</a:t>
            </a:r>
            <a:r>
              <a:rPr lang="en-US" altLang="ko-KR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YOLOv5</a:t>
            </a:r>
            <a:endParaRPr lang="ko-KR" altLang="en-US" dirty="0"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67031A7-4F34-C06A-02F8-976D6FF7FDCA}"/>
              </a:ext>
            </a:extLst>
          </p:cNvPr>
          <p:cNvSpPr txBox="1"/>
          <p:nvPr/>
        </p:nvSpPr>
        <p:spPr>
          <a:xfrm>
            <a:off x="3370882" y="5828056"/>
            <a:ext cx="1261884" cy="369332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r>
              <a:rPr lang="ko-KR" altLang="en-US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↑</a:t>
            </a:r>
            <a:r>
              <a:rPr lang="en-US" altLang="ko-KR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YOLOv8</a:t>
            </a:r>
            <a:endParaRPr lang="ko-KR" altLang="en-US" dirty="0"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73B6FF5-3B65-2B7C-5A57-7327BA8342FB}"/>
              </a:ext>
            </a:extLst>
          </p:cNvPr>
          <p:cNvSpPr txBox="1"/>
          <p:nvPr/>
        </p:nvSpPr>
        <p:spPr>
          <a:xfrm>
            <a:off x="478301" y="351693"/>
            <a:ext cx="517000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객체</a:t>
            </a:r>
            <a:r>
              <a:rPr lang="en-US" altLang="ko-KR" sz="24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</a:t>
            </a:r>
            <a:r>
              <a:rPr lang="ko-KR" altLang="en-US" sz="24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탐지를 위한 모델 아키텍처 조사 결과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64B160F7-3EBA-FC90-FC6B-DA7E8085599F}"/>
              </a:ext>
            </a:extLst>
          </p:cNvPr>
          <p:cNvSpPr txBox="1"/>
          <p:nvPr/>
        </p:nvSpPr>
        <p:spPr>
          <a:xfrm>
            <a:off x="6239498" y="1935712"/>
            <a:ext cx="5511107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b="1" dirty="0"/>
              <a:t>YOLOv5n summary: 213 layers, 1867405 parameters, 0 gradients, 4.5 GFLOPs</a:t>
            </a:r>
          </a:p>
          <a:p>
            <a:endParaRPr lang="en-US" altLang="ko-KR" sz="1400" dirty="0"/>
          </a:p>
          <a:p>
            <a:r>
              <a:rPr lang="en-US" altLang="ko-KR" sz="1400" dirty="0"/>
              <a:t>image 1/1 A:\\ \yolov5\data\images\bus.jpg: 640x480 4 persons, 1 bus, 70.7ms</a:t>
            </a:r>
          </a:p>
          <a:p>
            <a:endParaRPr lang="en-US" altLang="ko-KR" sz="1400" dirty="0"/>
          </a:p>
          <a:p>
            <a:r>
              <a:rPr lang="en-US" altLang="ko-KR" sz="1400" dirty="0"/>
              <a:t>Speed: 2.0ms pre-process, 70.7ms inference, 0.5ms NMS per image at shape (1, 3, 640, 640)</a:t>
            </a:r>
            <a:endParaRPr lang="ko-KR" altLang="en-US" sz="1400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2A93AA1-297A-E739-9CF5-299012F50825}"/>
              </a:ext>
            </a:extLst>
          </p:cNvPr>
          <p:cNvSpPr txBox="1"/>
          <p:nvPr/>
        </p:nvSpPr>
        <p:spPr>
          <a:xfrm>
            <a:off x="6239497" y="4166063"/>
            <a:ext cx="5511108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b="1" dirty="0"/>
              <a:t>YOLOv8n summary (fused): 168 layers, 3,151,904 parameters, 0 gradients, 8.7 GFLOPs</a:t>
            </a:r>
          </a:p>
          <a:p>
            <a:endParaRPr lang="en-US" altLang="ko-KR" sz="1400" dirty="0"/>
          </a:p>
          <a:p>
            <a:r>
              <a:rPr lang="en-US" altLang="ko-KR" sz="1400" dirty="0"/>
              <a:t>image 1/1 A:\</a:t>
            </a:r>
            <a:r>
              <a:rPr lang="ko-KR" altLang="en-US" sz="1400" dirty="0"/>
              <a:t>바탕화면</a:t>
            </a:r>
            <a:r>
              <a:rPr lang="en-US" altLang="ko-KR" sz="1400" dirty="0"/>
              <a:t>\</a:t>
            </a:r>
            <a:r>
              <a:rPr lang="ko-KR" altLang="en-US" sz="1400" dirty="0" err="1"/>
              <a:t>코멘토</a:t>
            </a:r>
            <a:r>
              <a:rPr lang="ko-KR" altLang="en-US" sz="1400" dirty="0"/>
              <a:t> 직무체험</a:t>
            </a:r>
            <a:r>
              <a:rPr lang="en-US" altLang="ko-KR" sz="1400" dirty="0"/>
              <a:t>\yolov5\data\images\bus.jpg: 640x480 4 persons, 1 bus, 1 stop sign, 69.3ms</a:t>
            </a:r>
          </a:p>
          <a:p>
            <a:endParaRPr lang="en-US" altLang="ko-KR" sz="1400" dirty="0"/>
          </a:p>
          <a:p>
            <a:r>
              <a:rPr lang="en-US" altLang="ko-KR" sz="1400" dirty="0"/>
              <a:t>Speed: 2.4ms preprocess, 69.3ms inference, 1.0ms postprocess per image at shape (1, 3, 640, 480)</a:t>
            </a:r>
            <a:endParaRPr lang="ko-KR" altLang="en-US" sz="1400" dirty="0"/>
          </a:p>
        </p:txBody>
      </p:sp>
    </p:spTree>
    <p:extLst>
      <p:ext uri="{BB962C8B-B14F-4D97-AF65-F5344CB8AC3E}">
        <p14:creationId xmlns:p14="http://schemas.microsoft.com/office/powerpoint/2010/main" val="302935752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2BD265D-524B-5B97-D2B6-F21EAE5D3506}"/>
              </a:ext>
            </a:extLst>
          </p:cNvPr>
          <p:cNvSpPr txBox="1"/>
          <p:nvPr/>
        </p:nvSpPr>
        <p:spPr>
          <a:xfrm>
            <a:off x="478301" y="351693"/>
            <a:ext cx="159210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모델링 결과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252B0D8-AB78-846E-830E-647C83DD25A2}"/>
              </a:ext>
            </a:extLst>
          </p:cNvPr>
          <p:cNvSpPr txBox="1"/>
          <p:nvPr/>
        </p:nvSpPr>
        <p:spPr>
          <a:xfrm>
            <a:off x="6023430" y="3904898"/>
            <a:ext cx="6168570" cy="2681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Precision</a:t>
            </a:r>
            <a:r>
              <a:rPr lang="ko-KR" altLang="en-US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</a:t>
            </a:r>
            <a:r>
              <a:rPr lang="en-US" altLang="ko-KR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/ Recall / mAP50</a:t>
            </a:r>
            <a:br>
              <a:rPr lang="en-US" altLang="ko-KR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</a:br>
            <a:r>
              <a:rPr lang="en-US" altLang="ko-KR" sz="16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- </a:t>
            </a:r>
            <a:r>
              <a:rPr lang="en-US" altLang="ko-KR" sz="1600" dirty="0"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precision</a:t>
            </a:r>
            <a:r>
              <a:rPr lang="ko-KR" altLang="en-US" sz="1600" dirty="0"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과 </a:t>
            </a:r>
            <a:r>
              <a:rPr lang="en-US" altLang="ko-KR" sz="1600" dirty="0"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Recall</a:t>
            </a:r>
            <a:r>
              <a:rPr lang="ko-KR" altLang="en-US" sz="1600" dirty="0"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 모두 </a:t>
            </a:r>
            <a:r>
              <a:rPr lang="en-US" altLang="ko-KR" sz="1600" dirty="0"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1.0</a:t>
            </a:r>
            <a:r>
              <a:rPr lang="ko-KR" altLang="en-US" sz="16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으로</a:t>
            </a:r>
            <a:r>
              <a:rPr lang="en-US" altLang="ko-KR" sz="16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</a:t>
            </a:r>
            <a:r>
              <a:rPr lang="ko-KR" altLang="en-US" sz="16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모든 객체를 성공적으로 탐지하고 </a:t>
            </a:r>
            <a:br>
              <a:rPr lang="en-US" altLang="ko-KR" sz="16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</a:br>
            <a:r>
              <a:rPr lang="en-US" altLang="ko-KR" sz="16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 </a:t>
            </a:r>
            <a:r>
              <a:rPr lang="ko-KR" altLang="en-US" sz="16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판정도 정확했음</a:t>
            </a:r>
            <a:br>
              <a:rPr lang="en-US" altLang="ko-KR" sz="16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</a:br>
            <a:r>
              <a:rPr lang="en-US" altLang="ko-KR" sz="16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- </a:t>
            </a:r>
            <a:r>
              <a:rPr lang="en-US" altLang="ko-KR" sz="1600" dirty="0"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mAP50</a:t>
            </a:r>
            <a:r>
              <a:rPr lang="ko-KR" altLang="en-US" sz="1600" dirty="0"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은 </a:t>
            </a:r>
            <a:r>
              <a:rPr lang="en-US" altLang="ko-KR" sz="1600" dirty="0"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0.995</a:t>
            </a:r>
            <a:r>
              <a:rPr lang="en-US" altLang="ko-KR" sz="16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,</a:t>
            </a:r>
            <a:r>
              <a:rPr lang="ko-KR" altLang="en-US" sz="16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으로 학습 전반에 거쳐 매우 높은 성능을 유지</a:t>
            </a:r>
            <a:br>
              <a:rPr lang="en-US" altLang="ko-KR" sz="16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</a:br>
            <a:r>
              <a:rPr lang="en-US" altLang="ko-KR" sz="16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- </a:t>
            </a:r>
            <a:r>
              <a:rPr lang="en-US" altLang="ko-KR" sz="1600" dirty="0"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mAP50-95</a:t>
            </a:r>
            <a:r>
              <a:rPr lang="ko-KR" altLang="en-US" sz="16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는 초기에는 값이 증가하며 안정화되었고</a:t>
            </a:r>
            <a:r>
              <a:rPr lang="en-US" altLang="ko-KR" sz="16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, </a:t>
            </a:r>
            <a:r>
              <a:rPr lang="ko-KR" altLang="en-US" sz="16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최종 </a:t>
            </a:r>
            <a:r>
              <a:rPr lang="en-US" altLang="ko-KR" sz="1600" dirty="0"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0.9934</a:t>
            </a:r>
            <a:br>
              <a:rPr lang="en-US" altLang="ko-KR" sz="1600" dirty="0"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</a:br>
            <a:r>
              <a:rPr lang="en-US" altLang="ko-KR" sz="1600" dirty="0"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   </a:t>
            </a:r>
            <a:r>
              <a:rPr lang="ko-KR" altLang="en-US" sz="16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로 높은 성능 유지</a:t>
            </a:r>
            <a:br>
              <a:rPr lang="en-US" altLang="ko-KR" sz="16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</a:br>
            <a:r>
              <a:rPr lang="en-US" altLang="ko-KR" sz="16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- </a:t>
            </a:r>
            <a:r>
              <a:rPr lang="ko-KR" altLang="en-US" sz="16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모델이 일관되게 높은 정확도로 객체를 탐지한다고 볼 수 있음</a:t>
            </a:r>
            <a:endParaRPr lang="en-US" altLang="ko-KR" sz="1600" dirty="0"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F87BFC1-5CDC-6C09-2C82-ADC24ADE714C}"/>
              </a:ext>
            </a:extLst>
          </p:cNvPr>
          <p:cNvSpPr txBox="1"/>
          <p:nvPr/>
        </p:nvSpPr>
        <p:spPr>
          <a:xfrm>
            <a:off x="478301" y="934419"/>
            <a:ext cx="9866804" cy="4191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학습 환경</a:t>
            </a:r>
            <a:r>
              <a:rPr lang="en-US" altLang="ko-KR" sz="16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:</a:t>
            </a:r>
            <a:r>
              <a:rPr lang="ko-KR" altLang="en-US" sz="16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</a:t>
            </a:r>
            <a:r>
              <a:rPr lang="en-US" altLang="ko-KR" sz="16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NVIDIA GeForce RTX 3050 Laptop GPU (4GB </a:t>
            </a:r>
            <a:r>
              <a:rPr lang="ko-KR" altLang="en-US" sz="16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메모리</a:t>
            </a:r>
            <a:r>
              <a:rPr lang="en-US" altLang="ko-KR" sz="16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) / CUDA 12.1 ((</a:t>
            </a:r>
            <a:r>
              <a:rPr lang="en-US" altLang="ko-KR" sz="1600" dirty="0" err="1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PyTorch</a:t>
            </a:r>
            <a:r>
              <a:rPr lang="en-US" altLang="ko-KR" sz="16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</a:t>
            </a:r>
            <a:r>
              <a:rPr lang="ko-KR" altLang="en-US" sz="16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버전</a:t>
            </a:r>
            <a:r>
              <a:rPr lang="en-US" altLang="ko-KR" sz="16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: 2.3.1+cu121)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39B7602-2AD7-A286-3E52-809DA8CDA912}"/>
              </a:ext>
            </a:extLst>
          </p:cNvPr>
          <p:cNvSpPr txBox="1"/>
          <p:nvPr/>
        </p:nvSpPr>
        <p:spPr>
          <a:xfrm>
            <a:off x="6023429" y="1429889"/>
            <a:ext cx="6270171" cy="23119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모델 정보</a:t>
            </a:r>
            <a:br>
              <a:rPr lang="en-US" altLang="ko-KR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</a:br>
            <a:r>
              <a:rPr lang="en-US" altLang="ko-KR" sz="16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- 168 </a:t>
            </a:r>
            <a:r>
              <a:rPr lang="ko-KR" altLang="en-US" sz="16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레이어</a:t>
            </a:r>
            <a:r>
              <a:rPr lang="en-US" altLang="ko-KR" sz="16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/ 3,005,843 </a:t>
            </a:r>
            <a:r>
              <a:rPr lang="ko-KR" altLang="en-US" sz="16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파라미터</a:t>
            </a:r>
            <a:r>
              <a:rPr lang="en-US" altLang="ko-KR" sz="16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/ 8.1 GFLOPs</a:t>
            </a:r>
            <a:br>
              <a:rPr lang="en-US" altLang="ko-KR" sz="16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</a:br>
            <a:r>
              <a:rPr lang="en-US" altLang="ko-KR" sz="16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- batch 32 / epoch 50 / patience 12 / </a:t>
            </a:r>
            <a:r>
              <a:rPr lang="en-US" altLang="ko-KR" sz="1600" dirty="0" err="1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imgsz</a:t>
            </a:r>
            <a:r>
              <a:rPr lang="en-US" altLang="ko-KR" sz="16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224 / 46</a:t>
            </a:r>
            <a:r>
              <a:rPr lang="ko-KR" altLang="en-US" sz="16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분 소요</a:t>
            </a:r>
            <a:br>
              <a:rPr lang="en-US" altLang="ko-KR" sz="16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</a:br>
            <a:r>
              <a:rPr lang="en-US" altLang="ko-KR" sz="16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- </a:t>
            </a:r>
            <a:r>
              <a:rPr lang="en-US" altLang="ko-KR" sz="14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Precision</a:t>
            </a:r>
            <a:r>
              <a:rPr lang="en-US" altLang="ko-KR" sz="16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100% / </a:t>
            </a:r>
            <a:r>
              <a:rPr lang="en-US" altLang="ko-KR" sz="14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Recall</a:t>
            </a:r>
            <a:r>
              <a:rPr lang="en-US" altLang="ko-KR" sz="16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100% / </a:t>
            </a:r>
            <a:r>
              <a:rPr lang="en-US" altLang="ko-KR" sz="14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mAP50</a:t>
            </a:r>
            <a:r>
              <a:rPr lang="en-US" altLang="ko-KR" sz="16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99.5% / </a:t>
            </a:r>
            <a:r>
              <a:rPr lang="en-US" altLang="ko-KR" sz="14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mAP50-95</a:t>
            </a:r>
            <a:r>
              <a:rPr lang="en-US" altLang="ko-KR" sz="16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99.3%</a:t>
            </a:r>
            <a:br>
              <a:rPr lang="en-US" altLang="ko-KR" sz="16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</a:br>
            <a:r>
              <a:rPr lang="en-US" altLang="ko-KR" sz="16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- </a:t>
            </a:r>
            <a:r>
              <a:rPr lang="en-US" altLang="ko-KR" sz="14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Preprocessing</a:t>
            </a:r>
            <a:r>
              <a:rPr lang="en-US" altLang="ko-KR" sz="16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0.1ms / </a:t>
            </a:r>
            <a:r>
              <a:rPr lang="en-US" altLang="ko-KR" sz="14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Inference</a:t>
            </a:r>
            <a:r>
              <a:rPr lang="en-US" altLang="ko-KR" sz="16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0.9ms / </a:t>
            </a:r>
            <a:r>
              <a:rPr lang="en-US" altLang="ko-KR" sz="14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Postprocessing</a:t>
            </a:r>
            <a:r>
              <a:rPr lang="en-US" altLang="ko-KR" sz="16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1.5ms</a:t>
            </a:r>
            <a:br>
              <a:rPr lang="en-US" altLang="ko-KR" sz="16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</a:br>
            <a:r>
              <a:rPr lang="en-US" altLang="ko-KR" sz="16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- </a:t>
            </a:r>
            <a:r>
              <a:rPr lang="ko-KR" altLang="en-US" sz="16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최종 모델 크기 </a:t>
            </a:r>
            <a:r>
              <a:rPr lang="en-US" altLang="ko-KR" sz="16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6.2MB</a:t>
            </a:r>
          </a:p>
        </p:txBody>
      </p:sp>
      <p:pic>
        <p:nvPicPr>
          <p:cNvPr id="23" name="그림 22">
            <a:extLst>
              <a:ext uri="{FF2B5EF4-FFF2-40B4-BE49-F238E27FC236}">
                <a16:creationId xmlns:a16="http://schemas.microsoft.com/office/drawing/2014/main" id="{BB7D7F19-941A-2F16-A93B-678683BE738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8301" y="4274071"/>
            <a:ext cx="5579345" cy="2417489"/>
          </a:xfrm>
          <a:prstGeom prst="rect">
            <a:avLst/>
          </a:prstGeom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D63C8127-652F-DA90-8DCF-B3DD000D6990}"/>
              </a:ext>
            </a:extLst>
          </p:cNvPr>
          <p:cNvSpPr txBox="1"/>
          <p:nvPr/>
        </p:nvSpPr>
        <p:spPr>
          <a:xfrm>
            <a:off x="428227" y="4017880"/>
            <a:ext cx="1879544" cy="29655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0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&lt;mAP50 , mAP50-95&gt;</a:t>
            </a:r>
          </a:p>
        </p:txBody>
      </p:sp>
      <p:pic>
        <p:nvPicPr>
          <p:cNvPr id="27" name="그림 26">
            <a:extLst>
              <a:ext uri="{FF2B5EF4-FFF2-40B4-BE49-F238E27FC236}">
                <a16:creationId xmlns:a16="http://schemas.microsoft.com/office/drawing/2014/main" id="{E2D715B4-99A8-2585-1B9B-69D0105DFEA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0580" y="1597045"/>
            <a:ext cx="5567066" cy="2493937"/>
          </a:xfrm>
          <a:prstGeom prst="rect">
            <a:avLst/>
          </a:prstGeom>
        </p:spPr>
      </p:pic>
      <p:sp>
        <p:nvSpPr>
          <p:cNvPr id="28" name="TextBox 27">
            <a:extLst>
              <a:ext uri="{FF2B5EF4-FFF2-40B4-BE49-F238E27FC236}">
                <a16:creationId xmlns:a16="http://schemas.microsoft.com/office/drawing/2014/main" id="{D661ED33-4B73-EB3F-1B77-5231B651ECE7}"/>
              </a:ext>
            </a:extLst>
          </p:cNvPr>
          <p:cNvSpPr txBox="1"/>
          <p:nvPr/>
        </p:nvSpPr>
        <p:spPr>
          <a:xfrm>
            <a:off x="428227" y="1382184"/>
            <a:ext cx="1299028" cy="29655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0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&lt;precision, recall&gt;</a:t>
            </a:r>
          </a:p>
        </p:txBody>
      </p:sp>
    </p:spTree>
    <p:extLst>
      <p:ext uri="{BB962C8B-B14F-4D97-AF65-F5344CB8AC3E}">
        <p14:creationId xmlns:p14="http://schemas.microsoft.com/office/powerpoint/2010/main" val="807441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2BD265D-524B-5B97-D2B6-F21EAE5D3506}"/>
              </a:ext>
            </a:extLst>
          </p:cNvPr>
          <p:cNvSpPr txBox="1"/>
          <p:nvPr/>
        </p:nvSpPr>
        <p:spPr>
          <a:xfrm>
            <a:off x="478301" y="351693"/>
            <a:ext cx="159210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모델링 결과</a:t>
            </a: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92E2E672-BBE5-44F1-DE27-57EE5A7A288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8301" y="1600426"/>
            <a:ext cx="5449368" cy="2355405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EA18039B-F27C-EC42-E762-109F84AA193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8301" y="4252000"/>
            <a:ext cx="5449367" cy="2417489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DD42F6C3-FD62-49D7-711B-C47417AD0CC3}"/>
              </a:ext>
            </a:extLst>
          </p:cNvPr>
          <p:cNvSpPr txBox="1"/>
          <p:nvPr/>
        </p:nvSpPr>
        <p:spPr>
          <a:xfrm>
            <a:off x="428227" y="1390794"/>
            <a:ext cx="972457" cy="29655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0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&lt;Train Data&gt;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DA55890-9CC3-B030-EAA7-5569398FCA14}"/>
              </a:ext>
            </a:extLst>
          </p:cNvPr>
          <p:cNvSpPr txBox="1"/>
          <p:nvPr/>
        </p:nvSpPr>
        <p:spPr>
          <a:xfrm>
            <a:off x="428227" y="4052809"/>
            <a:ext cx="1299028" cy="29655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0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&lt;Validation Data&gt;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C5695C3-3E9F-CB9C-44AA-64789F57EB06}"/>
              </a:ext>
            </a:extLst>
          </p:cNvPr>
          <p:cNvSpPr txBox="1"/>
          <p:nvPr/>
        </p:nvSpPr>
        <p:spPr>
          <a:xfrm>
            <a:off x="478301" y="934419"/>
            <a:ext cx="5476179" cy="4191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6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Train</a:t>
            </a:r>
            <a:r>
              <a:rPr lang="ko-KR" altLang="en-US" sz="16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과 </a:t>
            </a:r>
            <a:r>
              <a:rPr lang="en-US" altLang="ko-KR" sz="16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Validation </a:t>
            </a:r>
            <a:r>
              <a:rPr lang="ko-KR" altLang="en-US" sz="16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데이터셋에서의 </a:t>
            </a:r>
            <a:r>
              <a:rPr lang="en-US" altLang="ko-KR" sz="16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Box Loss</a:t>
            </a:r>
            <a:r>
              <a:rPr lang="ko-KR" altLang="en-US" sz="16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와 </a:t>
            </a:r>
            <a:r>
              <a:rPr lang="en-US" altLang="ko-KR" sz="16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Class Loss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2BD54EA8-503B-9A7A-C015-D09CBB18F1C2}"/>
              </a:ext>
            </a:extLst>
          </p:cNvPr>
          <p:cNvSpPr txBox="1"/>
          <p:nvPr/>
        </p:nvSpPr>
        <p:spPr>
          <a:xfrm>
            <a:off x="5991346" y="283268"/>
            <a:ext cx="6168570" cy="15733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Train</a:t>
            </a:r>
            <a:r>
              <a:rPr lang="ko-KR" altLang="en-US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</a:t>
            </a:r>
            <a:r>
              <a:rPr lang="en-US" altLang="ko-KR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Loss</a:t>
            </a:r>
            <a:br>
              <a:rPr lang="en-US" altLang="ko-KR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</a:br>
            <a:r>
              <a:rPr lang="en-US" altLang="ko-KR" sz="16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- </a:t>
            </a:r>
            <a:r>
              <a:rPr lang="en-US" altLang="ko-KR" sz="1600" b="1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Box Loss</a:t>
            </a:r>
            <a:r>
              <a:rPr lang="ko-KR" altLang="en-US" sz="16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와 </a:t>
            </a:r>
            <a:r>
              <a:rPr lang="en-US" altLang="ko-KR" sz="1600" b="1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Class Loss</a:t>
            </a:r>
            <a:r>
              <a:rPr lang="ko-KR" altLang="en-US" sz="16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모두 </a:t>
            </a:r>
            <a:r>
              <a:rPr lang="ko-KR" altLang="en-US" sz="1600" b="1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꾸준히 감소</a:t>
            </a:r>
            <a:r>
              <a:rPr lang="ko-KR" altLang="en-US" sz="16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하며</a:t>
            </a:r>
            <a:r>
              <a:rPr lang="en-US" altLang="ko-KR" sz="16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, </a:t>
            </a:r>
            <a:r>
              <a:rPr lang="ko-KR" altLang="en-US" sz="16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학습이 진행됨에 </a:t>
            </a:r>
            <a:br>
              <a:rPr lang="en-US" altLang="ko-KR" sz="16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</a:br>
            <a:r>
              <a:rPr lang="en-US" altLang="ko-KR" sz="16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  </a:t>
            </a:r>
            <a:r>
              <a:rPr lang="ko-KR" altLang="en-US" sz="16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따라 매우 </a:t>
            </a:r>
            <a:r>
              <a:rPr lang="ko-KR" altLang="en-US" sz="1600" b="1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부드럽고 안정적인</a:t>
            </a:r>
            <a:r>
              <a:rPr lang="ko-KR" altLang="en-US" sz="16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경향</a:t>
            </a:r>
            <a:br>
              <a:rPr lang="en-US" altLang="ko-KR" sz="16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</a:br>
            <a:r>
              <a:rPr lang="en-US" altLang="ko-KR" sz="16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- Train</a:t>
            </a:r>
            <a:r>
              <a:rPr lang="ko-KR" altLang="en-US" sz="16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데이터 학습 잘 함 </a:t>
            </a:r>
            <a:endParaRPr lang="en-US" altLang="ko-KR" sz="1600" dirty="0"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E6E49FD-E9F8-9D0A-0921-D1677A4497BF}"/>
              </a:ext>
            </a:extLst>
          </p:cNvPr>
          <p:cNvSpPr txBox="1"/>
          <p:nvPr/>
        </p:nvSpPr>
        <p:spPr>
          <a:xfrm>
            <a:off x="5991346" y="1940132"/>
            <a:ext cx="6168570" cy="19426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Validation Loss</a:t>
            </a:r>
            <a:br>
              <a:rPr lang="en-US" altLang="ko-KR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</a:br>
            <a:r>
              <a:rPr lang="en-US" altLang="ko-KR" sz="16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- </a:t>
            </a:r>
            <a:r>
              <a:rPr lang="en-US" altLang="ko-KR" sz="1600" b="1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Validation(Val) </a:t>
            </a:r>
            <a:r>
              <a:rPr lang="ko-KR" altLang="en-US" sz="1600" b="1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데이터</a:t>
            </a:r>
            <a:r>
              <a:rPr lang="ko-KR" altLang="en-US" sz="16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의 </a:t>
            </a:r>
            <a:r>
              <a:rPr lang="en-US" altLang="ko-KR" sz="1600" b="1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Box Loss</a:t>
            </a:r>
            <a:r>
              <a:rPr lang="ko-KR" altLang="en-US" sz="16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와 </a:t>
            </a:r>
            <a:r>
              <a:rPr lang="en-US" altLang="ko-KR" sz="1600" b="1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Class Loss</a:t>
            </a:r>
            <a:r>
              <a:rPr lang="ko-KR" altLang="en-US" sz="16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는 전반적으로 </a:t>
            </a:r>
            <a:br>
              <a:rPr lang="en-US" altLang="ko-KR" sz="16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</a:br>
            <a:r>
              <a:rPr lang="en-US" altLang="ko-KR" sz="16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  </a:t>
            </a:r>
            <a:r>
              <a:rPr lang="ko-KR" altLang="en-US" sz="1600" b="1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감소 추세</a:t>
            </a:r>
            <a:r>
              <a:rPr lang="ko-KR" altLang="en-US" sz="16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를 보이지만</a:t>
            </a:r>
            <a:r>
              <a:rPr lang="en-US" altLang="ko-KR" sz="16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, </a:t>
            </a:r>
            <a:r>
              <a:rPr lang="ko-KR" altLang="en-US" sz="1600" b="1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변동이 더 큼</a:t>
            </a:r>
            <a:br>
              <a:rPr lang="en-US" altLang="ko-KR" sz="1600" b="1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</a:br>
            <a:r>
              <a:rPr lang="en-US" altLang="ko-KR" sz="16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- </a:t>
            </a:r>
            <a:r>
              <a:rPr lang="en-US" altLang="ko-KR" sz="1600" b="1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Val </a:t>
            </a:r>
            <a:r>
              <a:rPr lang="ko-KR" altLang="en-US" sz="1600" b="1" dirty="0" err="1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손실값</a:t>
            </a:r>
            <a:r>
              <a:rPr lang="ko-KR" altLang="en-US" sz="1600" dirty="0" err="1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은</a:t>
            </a:r>
            <a:r>
              <a:rPr lang="ko-KR" altLang="en-US" sz="16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학습 후반부에도 불규칙한 움직임을 보여</a:t>
            </a:r>
            <a:r>
              <a:rPr lang="en-US" altLang="ko-KR" sz="16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, Train </a:t>
            </a:r>
            <a:r>
              <a:rPr lang="ko-KR" altLang="en-US" sz="16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데이터</a:t>
            </a:r>
            <a:br>
              <a:rPr lang="en-US" altLang="ko-KR" sz="1600" b="1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</a:br>
            <a:r>
              <a:rPr lang="en-US" altLang="ko-KR" sz="1600" b="1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  </a:t>
            </a:r>
            <a:r>
              <a:rPr lang="ko-KR" altLang="en-US" sz="16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에 비해 </a:t>
            </a:r>
            <a:r>
              <a:rPr lang="ko-KR" altLang="en-US" sz="1600" b="1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더 큰 변동성</a:t>
            </a:r>
            <a:endParaRPr lang="en-US" altLang="ko-KR" sz="1600" dirty="0"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5405957D-D272-BC86-EB36-616322909C92}"/>
              </a:ext>
            </a:extLst>
          </p:cNvPr>
          <p:cNvSpPr txBox="1"/>
          <p:nvPr/>
        </p:nvSpPr>
        <p:spPr>
          <a:xfrm>
            <a:off x="5991346" y="3966328"/>
            <a:ext cx="6168570" cy="30506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dirty="0" err="1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과적합</a:t>
            </a:r>
            <a:r>
              <a:rPr lang="ko-KR" altLang="en-US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분석</a:t>
            </a:r>
            <a:br>
              <a:rPr lang="en-US" altLang="ko-KR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</a:br>
            <a:r>
              <a:rPr lang="en-US" altLang="ko-KR" sz="16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- </a:t>
            </a:r>
            <a:r>
              <a:rPr lang="ko-KR" altLang="en-US" sz="1600" b="1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성과 지표</a:t>
            </a:r>
            <a:r>
              <a:rPr lang="en-US" altLang="ko-KR" sz="16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(</a:t>
            </a:r>
            <a:r>
              <a:rPr lang="en-US" altLang="ko-KR" sz="1600" dirty="0" err="1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mAP</a:t>
            </a:r>
            <a:r>
              <a:rPr lang="en-US" altLang="ko-KR" sz="16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, Precision, Recall)</a:t>
            </a:r>
            <a:r>
              <a:rPr lang="ko-KR" altLang="en-US" sz="16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에서는 </a:t>
            </a:r>
            <a:r>
              <a:rPr lang="en-US" altLang="ko-KR" sz="1600" b="1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Train</a:t>
            </a:r>
            <a:r>
              <a:rPr lang="ko-KR" altLang="en-US" sz="1600" b="1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과 </a:t>
            </a:r>
            <a:r>
              <a:rPr lang="en-US" altLang="ko-KR" sz="1600" b="1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Val </a:t>
            </a:r>
            <a:r>
              <a:rPr lang="ko-KR" altLang="en-US" sz="1600" b="1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데이터 </a:t>
            </a:r>
            <a:r>
              <a:rPr lang="ko-KR" altLang="en-US" sz="16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모두</a:t>
            </a:r>
            <a:br>
              <a:rPr lang="en-US" altLang="ko-KR" sz="16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</a:br>
            <a:r>
              <a:rPr lang="en-US" altLang="ko-KR" sz="16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  </a:t>
            </a:r>
            <a:r>
              <a:rPr lang="ko-KR" altLang="en-US" sz="16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에서</a:t>
            </a:r>
            <a:r>
              <a:rPr lang="ko-KR" altLang="en-US" sz="1600" b="1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높은 성능</a:t>
            </a:r>
            <a:r>
              <a:rPr lang="ko-KR" altLang="en-US" sz="16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을 기록</a:t>
            </a:r>
            <a:br>
              <a:rPr lang="en-US" altLang="ko-KR" sz="1600" b="1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</a:br>
            <a:r>
              <a:rPr lang="en-US" altLang="ko-KR" sz="16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- </a:t>
            </a:r>
            <a:r>
              <a:rPr lang="en-US" altLang="ko-KR" sz="1600" b="1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Train </a:t>
            </a:r>
            <a:r>
              <a:rPr lang="ko-KR" altLang="en-US" sz="1600" b="1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손실은 안정적</a:t>
            </a:r>
            <a:r>
              <a:rPr lang="ko-KR" altLang="en-US" sz="16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인 반면 </a:t>
            </a:r>
            <a:r>
              <a:rPr lang="en-US" altLang="ko-KR" sz="1600" b="1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Val </a:t>
            </a:r>
            <a:r>
              <a:rPr lang="ko-KR" altLang="en-US" sz="1600" b="1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손실은 변동</a:t>
            </a:r>
            <a:r>
              <a:rPr lang="ko-KR" altLang="en-US" sz="16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이 있기 때문에</a:t>
            </a:r>
            <a:r>
              <a:rPr lang="en-US" altLang="ko-KR" sz="16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, </a:t>
            </a:r>
            <a:r>
              <a:rPr lang="ko-KR" altLang="en-US" sz="16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일부 </a:t>
            </a:r>
            <a:br>
              <a:rPr lang="en-US" altLang="ko-KR" sz="16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</a:br>
            <a:r>
              <a:rPr lang="en-US" altLang="ko-KR" sz="16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  </a:t>
            </a:r>
            <a:r>
              <a:rPr lang="ko-KR" altLang="en-US" sz="1600" b="1" dirty="0" err="1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과적합</a:t>
            </a:r>
            <a:r>
              <a:rPr lang="ko-KR" altLang="en-US" sz="1600" b="1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가능성</a:t>
            </a:r>
            <a:br>
              <a:rPr lang="en-US" altLang="ko-KR" sz="1600" b="1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</a:br>
            <a:r>
              <a:rPr lang="en-US" altLang="ko-KR" sz="16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- test</a:t>
            </a:r>
            <a:r>
              <a:rPr lang="ko-KR" altLang="en-US" sz="16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데이터도 같은 </a:t>
            </a:r>
            <a:r>
              <a:rPr lang="ko-KR" altLang="en-US" sz="1600" dirty="0" err="1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데이콘</a:t>
            </a:r>
            <a:r>
              <a:rPr lang="ko-KR" altLang="en-US" sz="16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</a:t>
            </a:r>
            <a:r>
              <a:rPr lang="ko-KR" altLang="en-US" sz="1600" dirty="0" err="1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데이터셋임을</a:t>
            </a:r>
            <a:r>
              <a:rPr lang="ko-KR" altLang="en-US" sz="16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감안하면 </a:t>
            </a:r>
            <a:r>
              <a:rPr lang="ko-KR" altLang="en-US" sz="1600" dirty="0" err="1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과적합</a:t>
            </a:r>
            <a:r>
              <a:rPr lang="ko-KR" altLang="en-US" sz="16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위험 </a:t>
            </a:r>
            <a:br>
              <a:rPr lang="en-US" altLang="ko-KR" sz="16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</a:br>
            <a:r>
              <a:rPr lang="en-US" altLang="ko-KR" sz="16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 (</a:t>
            </a:r>
            <a:r>
              <a:rPr lang="ko-KR" altLang="en-US" sz="16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실제 </a:t>
            </a:r>
            <a:r>
              <a:rPr lang="en-US" altLang="ko-KR" sz="16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CCTV </a:t>
            </a:r>
            <a:r>
              <a:rPr lang="ko-KR" altLang="en-US" sz="16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영상으로 확인한 결과 성능 하락 확인</a:t>
            </a:r>
            <a:r>
              <a:rPr lang="en-US" altLang="ko-KR" sz="16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)</a:t>
            </a:r>
            <a:r>
              <a:rPr lang="ko-KR" altLang="en-US" sz="16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</a:t>
            </a:r>
            <a:br>
              <a:rPr lang="en-US" altLang="ko-KR" sz="16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</a:br>
            <a:endParaRPr lang="en-US" altLang="ko-KR" sz="1600" dirty="0"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58463451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그림 18">
            <a:extLst>
              <a:ext uri="{FF2B5EF4-FFF2-40B4-BE49-F238E27FC236}">
                <a16:creationId xmlns:a16="http://schemas.microsoft.com/office/drawing/2014/main" id="{49A8D551-0EC3-EFCB-9617-ED907D78F47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28487" y="3463490"/>
            <a:ext cx="1801274" cy="1001588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82BD265D-524B-5B97-D2B6-F21EAE5D3506}"/>
              </a:ext>
            </a:extLst>
          </p:cNvPr>
          <p:cNvSpPr txBox="1"/>
          <p:nvPr/>
        </p:nvSpPr>
        <p:spPr>
          <a:xfrm>
            <a:off x="478301" y="351693"/>
            <a:ext cx="328968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API </a:t>
            </a:r>
            <a:r>
              <a:rPr lang="ko-KR" altLang="en-US" sz="24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사용 결과 </a:t>
            </a:r>
            <a:r>
              <a:rPr lang="en-US" altLang="ko-KR" sz="24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(</a:t>
            </a:r>
            <a:r>
              <a:rPr lang="ko-KR" altLang="en-US" sz="24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추론 속도</a:t>
            </a:r>
            <a:r>
              <a:rPr lang="en-US" altLang="ko-KR" sz="24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)</a:t>
            </a:r>
            <a:endParaRPr lang="ko-KR" altLang="en-US" sz="2400" dirty="0"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252B0D8-AB78-846E-830E-647C83DD25A2}"/>
              </a:ext>
            </a:extLst>
          </p:cNvPr>
          <p:cNvSpPr txBox="1"/>
          <p:nvPr/>
        </p:nvSpPr>
        <p:spPr>
          <a:xfrm>
            <a:off x="6574523" y="2121576"/>
            <a:ext cx="5139175" cy="34199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실제 </a:t>
            </a:r>
            <a:r>
              <a:rPr lang="en-US" altLang="ko-KR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CCTV </a:t>
            </a:r>
            <a:r>
              <a:rPr lang="ko-KR" altLang="en-US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영상으로 </a:t>
            </a:r>
            <a:r>
              <a:rPr lang="en-US" altLang="ko-KR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API </a:t>
            </a:r>
            <a:r>
              <a:rPr lang="ko-KR" altLang="en-US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사용 결과 확인</a:t>
            </a:r>
            <a:br>
              <a:rPr lang="en-US" altLang="ko-KR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</a:br>
            <a:r>
              <a:rPr lang="en-US" altLang="ko-KR" sz="16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- </a:t>
            </a:r>
            <a:r>
              <a:rPr lang="ko-KR" altLang="en-US" sz="16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학습 데이터와 비슷한 구도의  </a:t>
            </a:r>
            <a:r>
              <a:rPr lang="en-US" altLang="ko-KR" sz="16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CCTV </a:t>
            </a:r>
            <a:r>
              <a:rPr lang="ko-KR" altLang="en-US" sz="16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화면으로 확인</a:t>
            </a:r>
            <a:r>
              <a:rPr lang="en-US" altLang="ko-KR" sz="16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:</a:t>
            </a:r>
            <a:r>
              <a:rPr lang="ko-KR" altLang="en-US" sz="16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</a:t>
            </a:r>
            <a:br>
              <a:rPr lang="en-US" altLang="ko-KR" sz="16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</a:br>
            <a:r>
              <a:rPr lang="ko-KR" altLang="en-US" sz="16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  가장자리의 차는 놓쳤지만</a:t>
            </a:r>
            <a:r>
              <a:rPr lang="en-US" altLang="ko-KR" sz="16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, </a:t>
            </a:r>
            <a:r>
              <a:rPr lang="ko-KR" altLang="en-US" sz="16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중심에 보이는 차는 탐지</a:t>
            </a:r>
            <a:br>
              <a:rPr lang="en-US" altLang="ko-KR" sz="16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</a:br>
            <a:r>
              <a:rPr lang="en-US" altLang="ko-KR" sz="16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  </a:t>
            </a:r>
            <a:r>
              <a:rPr lang="ko-KR" altLang="en-US" sz="16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처리 속도 약 </a:t>
            </a:r>
            <a:r>
              <a:rPr lang="en-US" altLang="ko-KR" sz="16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0.28ms</a:t>
            </a:r>
            <a:br>
              <a:rPr lang="en-US" altLang="ko-KR" sz="16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</a:br>
            <a:r>
              <a:rPr lang="en-US" altLang="ko-KR" sz="16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- </a:t>
            </a:r>
            <a:r>
              <a:rPr lang="ko-KR" altLang="en-US" sz="16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테스트 데이터로 확인</a:t>
            </a:r>
            <a:r>
              <a:rPr lang="en-US" altLang="ko-KR" sz="16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: </a:t>
            </a:r>
            <a:br>
              <a:rPr lang="en-US" altLang="ko-KR" sz="16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</a:br>
            <a:r>
              <a:rPr lang="en-US" altLang="ko-KR" sz="16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  </a:t>
            </a:r>
            <a:r>
              <a:rPr lang="ko-KR" altLang="en-US" sz="16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모든</a:t>
            </a:r>
            <a:r>
              <a:rPr lang="en-US" altLang="ko-KR" sz="16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</a:t>
            </a:r>
            <a:r>
              <a:rPr lang="ko-KR" altLang="en-US" sz="16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항목에 대해 정확히 탐지 </a:t>
            </a:r>
            <a:br>
              <a:rPr lang="en-US" altLang="ko-KR" sz="16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</a:br>
            <a:r>
              <a:rPr lang="en-US" altLang="ko-KR" sz="16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 </a:t>
            </a:r>
            <a:r>
              <a:rPr lang="ko-KR" altLang="en-US" sz="16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처리 속도 약 </a:t>
            </a:r>
            <a:r>
              <a:rPr lang="en-US" altLang="ko-KR" sz="16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0.29ms</a:t>
            </a:r>
            <a:br>
              <a:rPr lang="en-US" altLang="ko-KR" sz="16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</a:br>
            <a:r>
              <a:rPr lang="en-US" altLang="ko-KR" sz="16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- </a:t>
            </a:r>
            <a:r>
              <a:rPr lang="ko-KR" altLang="en-US" sz="16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실제 고속도로 </a:t>
            </a:r>
            <a:r>
              <a:rPr lang="en-US" altLang="ko-KR" sz="16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CCTV</a:t>
            </a:r>
            <a:r>
              <a:rPr lang="ko-KR" altLang="en-US" sz="16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화면으로 확인</a:t>
            </a:r>
            <a:r>
              <a:rPr lang="en-US" altLang="ko-KR" sz="16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: </a:t>
            </a:r>
            <a:br>
              <a:rPr lang="en-US" altLang="ko-KR" sz="16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</a:br>
            <a:r>
              <a:rPr lang="en-US" altLang="ko-KR" sz="16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  </a:t>
            </a:r>
            <a:r>
              <a:rPr lang="ko-KR" altLang="en-US" sz="16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모두 감지하지 못함 </a:t>
            </a:r>
            <a:endParaRPr lang="en-US" altLang="ko-KR" sz="1600" dirty="0"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4F2EFBF5-3795-4C78-3CFE-92FD4CBD425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3691" y="933804"/>
            <a:ext cx="4457403" cy="2780432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42490486-9AA3-241F-CC6C-C2EFB7E84B2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419" r="49141"/>
          <a:stretch/>
        </p:blipFill>
        <p:spPr>
          <a:xfrm>
            <a:off x="4661094" y="1300141"/>
            <a:ext cx="1913430" cy="2309320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93EA083C-C24C-113B-8CD5-BAD461A247E2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3164"/>
          <a:stretch/>
        </p:blipFill>
        <p:spPr>
          <a:xfrm>
            <a:off x="215991" y="3988519"/>
            <a:ext cx="4457403" cy="2780432"/>
          </a:xfrm>
          <a:prstGeom prst="rect">
            <a:avLst/>
          </a:prstGeom>
        </p:spPr>
      </p:pic>
      <p:pic>
        <p:nvPicPr>
          <p:cNvPr id="15" name="그림 14">
            <a:extLst>
              <a:ext uri="{FF2B5EF4-FFF2-40B4-BE49-F238E27FC236}">
                <a16:creationId xmlns:a16="http://schemas.microsoft.com/office/drawing/2014/main" id="{92562432-08BE-87B7-A0BE-9627229EBDFF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023" r="46180"/>
          <a:stretch/>
        </p:blipFill>
        <p:spPr>
          <a:xfrm>
            <a:off x="4668512" y="4354856"/>
            <a:ext cx="1638006" cy="2309320"/>
          </a:xfrm>
          <a:prstGeom prst="rect">
            <a:avLst/>
          </a:prstGeom>
        </p:spPr>
      </p:pic>
      <p:pic>
        <p:nvPicPr>
          <p:cNvPr id="17" name="그림 16">
            <a:extLst>
              <a:ext uri="{FF2B5EF4-FFF2-40B4-BE49-F238E27FC236}">
                <a16:creationId xmlns:a16="http://schemas.microsoft.com/office/drawing/2014/main" id="{FC97B2E7-6E66-84F8-B6A0-0136F9E8B201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45016" y="4465078"/>
            <a:ext cx="1784745" cy="1001588"/>
          </a:xfrm>
          <a:prstGeom prst="rect">
            <a:avLst/>
          </a:prstGeom>
        </p:spPr>
      </p:pic>
      <p:pic>
        <p:nvPicPr>
          <p:cNvPr id="25" name="그림 24">
            <a:extLst>
              <a:ext uri="{FF2B5EF4-FFF2-40B4-BE49-F238E27FC236}">
                <a16:creationId xmlns:a16="http://schemas.microsoft.com/office/drawing/2014/main" id="{E50BFCAC-E6D3-F670-A363-1F568322D00D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351" t="90942" r="52682" b="7196"/>
          <a:stretch/>
        </p:blipFill>
        <p:spPr>
          <a:xfrm>
            <a:off x="3767984" y="6664176"/>
            <a:ext cx="2533651" cy="104775"/>
          </a:xfrm>
          <a:prstGeom prst="rect">
            <a:avLst/>
          </a:prstGeom>
        </p:spPr>
      </p:pic>
      <p:pic>
        <p:nvPicPr>
          <p:cNvPr id="27" name="그림 26">
            <a:extLst>
              <a:ext uri="{FF2B5EF4-FFF2-40B4-BE49-F238E27FC236}">
                <a16:creationId xmlns:a16="http://schemas.microsoft.com/office/drawing/2014/main" id="{5D8AEEFD-EECD-B0FC-57F8-D40AE1B26625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283" t="90163" r="52922" b="7758"/>
          <a:stretch/>
        </p:blipFill>
        <p:spPr>
          <a:xfrm>
            <a:off x="4040873" y="3609461"/>
            <a:ext cx="2533651" cy="104775"/>
          </a:xfrm>
          <a:prstGeom prst="rect">
            <a:avLst/>
          </a:prstGeom>
        </p:spPr>
      </p:pic>
      <p:sp>
        <p:nvSpPr>
          <p:cNvPr id="28" name="TextBox 27">
            <a:extLst>
              <a:ext uri="{FF2B5EF4-FFF2-40B4-BE49-F238E27FC236}">
                <a16:creationId xmlns:a16="http://schemas.microsoft.com/office/drawing/2014/main" id="{810C2C1C-24C3-6F0F-1F81-B4E4216BEE9C}"/>
              </a:ext>
            </a:extLst>
          </p:cNvPr>
          <p:cNvSpPr txBox="1"/>
          <p:nvPr/>
        </p:nvSpPr>
        <p:spPr>
          <a:xfrm>
            <a:off x="6574522" y="65661"/>
            <a:ext cx="5139175" cy="23119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</a:t>
            </a:r>
            <a:r>
              <a:rPr lang="en-US" altLang="ko-KR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Output </a:t>
            </a:r>
            <a:r>
              <a:rPr lang="ko-KR" altLang="en-US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구성</a:t>
            </a:r>
            <a:br>
              <a:rPr lang="en-US" altLang="ko-KR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</a:br>
            <a:r>
              <a:rPr lang="en-US" altLang="ko-KR" sz="16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- </a:t>
            </a:r>
            <a:r>
              <a:rPr lang="ko-KR" altLang="en-US" sz="16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도로 정체 상황 파악</a:t>
            </a:r>
            <a:br>
              <a:rPr lang="en-US" altLang="ko-KR" sz="16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</a:br>
            <a:r>
              <a:rPr lang="en-US" altLang="ko-KR" sz="16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- </a:t>
            </a:r>
            <a:r>
              <a:rPr lang="ko-KR" altLang="en-US" sz="16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동영상이나 시계열 데이터였다면 더 정확한 분석 가능</a:t>
            </a:r>
            <a:br>
              <a:rPr lang="en-US" altLang="ko-KR" sz="16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</a:br>
            <a:r>
              <a:rPr lang="en-US" altLang="ko-KR" sz="16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- </a:t>
            </a:r>
            <a:r>
              <a:rPr lang="ko-KR" altLang="en-US" sz="16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차량 개수</a:t>
            </a:r>
            <a:r>
              <a:rPr lang="en-US" altLang="ko-KR" sz="16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, </a:t>
            </a:r>
            <a:r>
              <a:rPr lang="ko-KR" altLang="en-US" sz="1600" dirty="0" err="1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바운딩</a:t>
            </a:r>
            <a:r>
              <a:rPr lang="ko-KR" altLang="en-US" sz="16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박스</a:t>
            </a:r>
            <a:r>
              <a:rPr lang="en-US" altLang="ko-KR" sz="16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, </a:t>
            </a:r>
            <a:br>
              <a:rPr lang="en-US" altLang="ko-KR" sz="16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</a:br>
            <a:r>
              <a:rPr lang="en-US" altLang="ko-KR" sz="16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  </a:t>
            </a:r>
            <a:r>
              <a:rPr lang="ko-KR" altLang="en-US" sz="16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차량 비율 </a:t>
            </a:r>
            <a:r>
              <a:rPr lang="en-US" altLang="ko-KR" sz="16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(</a:t>
            </a:r>
            <a:r>
              <a:rPr lang="ko-KR" altLang="en-US" sz="16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차량 </a:t>
            </a:r>
            <a:r>
              <a:rPr lang="ko-KR" altLang="en-US" sz="1600" dirty="0" err="1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바운딩박스</a:t>
            </a:r>
            <a:r>
              <a:rPr lang="ko-KR" altLang="en-US" sz="16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크기 </a:t>
            </a:r>
            <a:r>
              <a:rPr lang="en-US" altLang="ko-KR" sz="16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÷ </a:t>
            </a:r>
            <a:r>
              <a:rPr lang="ko-KR" altLang="en-US" sz="16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이미지 전체 크기</a:t>
            </a:r>
            <a:r>
              <a:rPr lang="en-US" altLang="ko-KR" sz="16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)</a:t>
            </a:r>
            <a:br>
              <a:rPr lang="en-US" altLang="ko-KR" sz="16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</a:br>
            <a:endParaRPr lang="en-US" altLang="ko-KR" sz="1600" dirty="0"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64B73761-D30E-B7F1-FF7E-C3F7D1BB23F1}"/>
              </a:ext>
            </a:extLst>
          </p:cNvPr>
          <p:cNvSpPr txBox="1"/>
          <p:nvPr/>
        </p:nvSpPr>
        <p:spPr>
          <a:xfrm>
            <a:off x="6574522" y="5599548"/>
            <a:ext cx="5401487" cy="1203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개선사항</a:t>
            </a:r>
            <a:br>
              <a:rPr lang="en-US" altLang="ko-KR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</a:br>
            <a:r>
              <a:rPr lang="ko-KR" altLang="en-US" sz="16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모델 정확도 향상을 위해 다양한 종류의 </a:t>
            </a:r>
            <a:br>
              <a:rPr lang="en-US" altLang="ko-KR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</a:br>
            <a:r>
              <a:rPr lang="ko-KR" altLang="en-US" sz="1600" dirty="0"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데이터 증강</a:t>
            </a:r>
            <a:r>
              <a:rPr lang="en-US" altLang="ko-KR" sz="1600" dirty="0"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(</a:t>
            </a:r>
            <a:r>
              <a:rPr lang="ko-KR" altLang="en-US" sz="1600" dirty="0"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특히 실제 </a:t>
            </a:r>
            <a:r>
              <a:rPr lang="en-US" altLang="ko-KR" sz="1600" dirty="0"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CCTV </a:t>
            </a:r>
            <a:r>
              <a:rPr lang="ko-KR" altLang="en-US" sz="1600" dirty="0"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화면</a:t>
            </a:r>
            <a:r>
              <a:rPr lang="en-US" altLang="ko-KR" sz="1600" dirty="0"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)</a:t>
            </a:r>
            <a:r>
              <a:rPr lang="ko-KR" altLang="en-US" sz="1600" dirty="0"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 </a:t>
            </a:r>
            <a:r>
              <a:rPr lang="en-US" altLang="ko-KR" sz="1600" dirty="0"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+ Transfer</a:t>
            </a:r>
            <a:r>
              <a:rPr lang="ko-KR" altLang="en-US" sz="1600" dirty="0"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 </a:t>
            </a:r>
            <a:r>
              <a:rPr lang="en-US" altLang="ko-KR" sz="1600" dirty="0"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Learning</a:t>
            </a:r>
            <a:endParaRPr lang="en-US" altLang="ko-KR" sz="1600" dirty="0"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99258543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264</TotalTime>
  <Words>1450</Words>
  <Application>Microsoft Office PowerPoint</Application>
  <PresentationFormat>와이드스크린</PresentationFormat>
  <Paragraphs>89</Paragraphs>
  <Slides>8</Slides>
  <Notes>4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8</vt:i4>
      </vt:variant>
    </vt:vector>
  </HeadingPairs>
  <TitlesOfParts>
    <vt:vector size="14" baseType="lpstr">
      <vt:lpstr>Pretendard SemiBold</vt:lpstr>
      <vt:lpstr>맑은 고딕</vt:lpstr>
      <vt:lpstr>Pretendard</vt:lpstr>
      <vt:lpstr>Arial</vt:lpstr>
      <vt:lpstr>Pretendard Light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HYOJUNG KIM</dc:creator>
  <cp:lastModifiedBy>HYOJUNG KIM</cp:lastModifiedBy>
  <cp:revision>12</cp:revision>
  <dcterms:created xsi:type="dcterms:W3CDTF">2024-09-04T13:24:55Z</dcterms:created>
  <dcterms:modified xsi:type="dcterms:W3CDTF">2024-10-02T17:15:52Z</dcterms:modified>
</cp:coreProperties>
</file>

<file path=docProps/thumbnail.jpeg>
</file>